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Masters/slideMaster1.xml" ContentType="application/vnd.openxmlformats-officedocument.presentationml.slideMaster+xml"/>
  <Override PartName="/ppt/notesSlides/notesSlide24.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3.xml" ContentType="application/vnd.openxmlformats-officedocument.presentationml.notesSlide+xml"/>
  <Override PartName="/ppt/notesSlides/notesSlide21.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tags/tag1.xml" ContentType="application/vnd.openxmlformats-officedocument.presentationml.tags+xml"/>
  <Override PartName="/ppt/tags/tag2.xml" ContentType="application/vnd.openxmlformats-officedocument.presentationml.tags+xml"/>
  <Override PartName="/ppt/tags/tag13.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1.xml" ContentType="application/vnd.openxmlformats-officedocument.presentationml.tags+xml"/>
  <Override PartName="/ppt/tags/tag18.xml" ContentType="application/vnd.openxmlformats-officedocument.presentationml.tags+xml"/>
  <Override PartName="/ppt/tags/tag10.xml" ContentType="application/vnd.openxmlformats-officedocument.presentationml.tags+xml"/>
  <Override PartName="/ppt/tags/tag19.xml" ContentType="application/vnd.openxmlformats-officedocument.presentationml.tags+xml"/>
  <Override PartName="/docProps/custom.xml" ContentType="application/vnd.openxmlformats-officedocument.custom-properties+xml"/>
  <Override PartName="/ppt/tags/tag21.xml" ContentType="application/vnd.openxmlformats-officedocument.presentationml.tags+xml"/>
  <Override PartName="/ppt/tags/tag22.xml" ContentType="application/vnd.openxmlformats-officedocument.presentationml.tags+xml"/>
  <Override PartName="/ppt/tags/tag20.xml" ContentType="application/vnd.openxmlformats-officedocument.presentationml.tags+xml"/>
  <Override PartName="/ppt/tags/tag9.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14.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ppt/tags/tag3.xml" ContentType="application/vnd.openxmlformats-officedocument.presentationml.tag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trictFirstAndLastChars="0" saveSubsetFonts="1" autoCompressPictures="0">
  <p:sldMasterIdLst>
    <p:sldMasterId id="2147485117" r:id="rId1"/>
  </p:sldMasterIdLst>
  <p:notesMasterIdLst>
    <p:notesMasterId r:id="rId43"/>
  </p:notesMasterIdLst>
  <p:handoutMasterIdLst>
    <p:handoutMasterId r:id="rId44"/>
  </p:handoutMasterIdLst>
  <p:sldIdLst>
    <p:sldId id="2145705059" r:id="rId2"/>
    <p:sldId id="2145705341" r:id="rId3"/>
    <p:sldId id="2145705333" r:id="rId4"/>
    <p:sldId id="2147483253" r:id="rId5"/>
    <p:sldId id="2145705137" r:id="rId6"/>
    <p:sldId id="267" r:id="rId7"/>
    <p:sldId id="2147483256" r:id="rId8"/>
    <p:sldId id="2145705308" r:id="rId9"/>
    <p:sldId id="2147483259" r:id="rId10"/>
    <p:sldId id="2147483272" r:id="rId11"/>
    <p:sldId id="2145705332" r:id="rId12"/>
    <p:sldId id="2147483274" r:id="rId13"/>
    <p:sldId id="2147483285" r:id="rId14"/>
    <p:sldId id="2147483275" r:id="rId15"/>
    <p:sldId id="2147483276" r:id="rId16"/>
    <p:sldId id="2147483277" r:id="rId17"/>
    <p:sldId id="2147483278" r:id="rId18"/>
    <p:sldId id="2147483250" r:id="rId19"/>
    <p:sldId id="2145705340" r:id="rId20"/>
    <p:sldId id="2147483283" r:id="rId21"/>
    <p:sldId id="2147483281" r:id="rId22"/>
    <p:sldId id="2147483282" r:id="rId23"/>
    <p:sldId id="2145705263" r:id="rId24"/>
    <p:sldId id="2145705278" r:id="rId25"/>
    <p:sldId id="2147483279" r:id="rId26"/>
    <p:sldId id="2145705297" r:id="rId27"/>
    <p:sldId id="2145705269" r:id="rId28"/>
    <p:sldId id="2145705335" r:id="rId29"/>
    <p:sldId id="2145705279" r:id="rId30"/>
    <p:sldId id="2145705298" r:id="rId31"/>
    <p:sldId id="2145705281" r:id="rId32"/>
    <p:sldId id="2145705318" r:id="rId33"/>
    <p:sldId id="2145705319" r:id="rId34"/>
    <p:sldId id="2147483287" r:id="rId35"/>
    <p:sldId id="2145705266" r:id="rId36"/>
    <p:sldId id="2145705325" r:id="rId37"/>
    <p:sldId id="2145705326" r:id="rId38"/>
    <p:sldId id="2145705147" r:id="rId39"/>
    <p:sldId id="2145705146" r:id="rId40"/>
    <p:sldId id="2147483266" r:id="rId41"/>
    <p:sldId id="2147483267" r:id="rId42"/>
  </p:sldIdLst>
  <p:sldSz cx="12192000" cy="6858000"/>
  <p:notesSz cx="6735763" cy="9866313"/>
  <p:custShowLst>
    <p:custShow name="Format Guide Workshop" id="0">
      <p:sldLst/>
    </p:custShow>
  </p:custShowLst>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userDrawn="1">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646"/>
    <a:srgbClr val="CCECFF"/>
    <a:srgbClr val="969696"/>
    <a:srgbClr val="4D4D4D"/>
    <a:srgbClr val="BFBFBF"/>
    <a:srgbClr val="FFFF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45F6E4-376B-42D9-9C6D-A1BDAA09F4CB}" v="1168" dt="2024-11-13T01:41:12.590"/>
    <p1510:client id="{0C1EEC24-6D90-485B-B6D3-0684E6E54F80}" vWet="4" dt="2024-11-13T00:49:02.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40" autoAdjust="0"/>
    <p:restoredTop sz="96771" autoAdjust="0"/>
  </p:normalViewPr>
  <p:slideViewPr>
    <p:cSldViewPr snapToGrid="0">
      <p:cViewPr varScale="1">
        <p:scale>
          <a:sx n="125" d="100"/>
          <a:sy n="125" d="100"/>
        </p:scale>
        <p:origin x="222" y="10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55"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3"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52"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18831" cy="495029"/>
          </a:xfrm>
          <a:prstGeom prst="rect">
            <a:avLst/>
          </a:prstGeom>
        </p:spPr>
        <p:txBody>
          <a:bodyPr vert="horz" lIns="91697" tIns="45848" rIns="91697" bIns="45848" rtlCol="0"/>
          <a:lstStyle>
            <a:lvl1pPr algn="l">
              <a:defRPr sz="1200"/>
            </a:lvl1pPr>
          </a:lstStyle>
          <a:p>
            <a:endParaRPr lang="en-US" sz="800"/>
          </a:p>
        </p:txBody>
      </p:sp>
      <p:sp>
        <p:nvSpPr>
          <p:cNvPr id="3" name="Date Placeholder 2"/>
          <p:cNvSpPr>
            <a:spLocks noGrp="1"/>
          </p:cNvSpPr>
          <p:nvPr>
            <p:ph type="dt" sz="quarter" idx="1"/>
          </p:nvPr>
        </p:nvSpPr>
        <p:spPr>
          <a:xfrm>
            <a:off x="3815377" y="4"/>
            <a:ext cx="2918831" cy="495029"/>
          </a:xfrm>
          <a:prstGeom prst="rect">
            <a:avLst/>
          </a:prstGeom>
        </p:spPr>
        <p:txBody>
          <a:bodyPr vert="horz" lIns="91697" tIns="45848" rIns="91697" bIns="45848" rtlCol="0"/>
          <a:lstStyle>
            <a:lvl1pPr algn="r">
              <a:defRPr sz="1200"/>
            </a:lvl1pPr>
          </a:lstStyle>
          <a:p>
            <a:fld id="{57691E93-EF64-46CC-85E2-BBB5BEDB9501}" type="datetimeFigureOut">
              <a:rPr lang="en-US" sz="800"/>
              <a:t>11/27/2024</a:t>
            </a:fld>
            <a:endParaRPr lang="en-US" sz="800"/>
          </a:p>
        </p:txBody>
      </p:sp>
      <p:sp>
        <p:nvSpPr>
          <p:cNvPr id="4" name="Footer Placeholder 3"/>
          <p:cNvSpPr>
            <a:spLocks noGrp="1"/>
          </p:cNvSpPr>
          <p:nvPr>
            <p:ph type="ftr" sz="quarter" idx="2"/>
          </p:nvPr>
        </p:nvSpPr>
        <p:spPr>
          <a:xfrm>
            <a:off x="2" y="9371289"/>
            <a:ext cx="2918831" cy="495028"/>
          </a:xfrm>
          <a:prstGeom prst="rect">
            <a:avLst/>
          </a:prstGeom>
        </p:spPr>
        <p:txBody>
          <a:bodyPr vert="horz" lIns="91697" tIns="45848" rIns="91697" bIns="45848" rtlCol="0" anchor="b"/>
          <a:lstStyle>
            <a:lvl1pPr algn="l">
              <a:defRPr sz="1200"/>
            </a:lvl1pPr>
          </a:lstStyle>
          <a:p>
            <a:endParaRPr lang="en-US" sz="800"/>
          </a:p>
        </p:txBody>
      </p:sp>
      <p:sp>
        <p:nvSpPr>
          <p:cNvPr id="5" name="Slide Number Placeholder 4"/>
          <p:cNvSpPr>
            <a:spLocks noGrp="1"/>
          </p:cNvSpPr>
          <p:nvPr>
            <p:ph type="sldNum" sz="quarter" idx="3"/>
          </p:nvPr>
        </p:nvSpPr>
        <p:spPr>
          <a:xfrm>
            <a:off x="3815377" y="9371289"/>
            <a:ext cx="2918831" cy="495028"/>
          </a:xfrm>
          <a:prstGeom prst="rect">
            <a:avLst/>
          </a:prstGeom>
        </p:spPr>
        <p:txBody>
          <a:bodyPr vert="horz" lIns="91697" tIns="45848" rIns="91697" bIns="45848" rtlCol="0" anchor="b"/>
          <a:lstStyle>
            <a:lvl1pPr algn="r">
              <a:defRPr sz="1200"/>
            </a:lvl1pPr>
          </a:lstStyle>
          <a:p>
            <a:fld id="{3DCECA85-2A7A-423F-89EA-6868CB52DF19}" type="slidenum">
              <a:rPr lang="en-US" sz="800"/>
              <a:t>‹#›</a:t>
            </a:fld>
            <a:endParaRPr lang="en-US" sz="80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1" y="4711693"/>
            <a:ext cx="6734204" cy="515462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697" tIns="45848" rIns="91697" bIns="45848" rtlCol="0" anchor="ctr"/>
          <a:lstStyle/>
          <a:p>
            <a:pPr algn="ctr"/>
            <a:endParaRPr lang="en-US"/>
          </a:p>
        </p:txBody>
      </p:sp>
      <p:sp>
        <p:nvSpPr>
          <p:cNvPr id="2" name="Header Placeholder 1"/>
          <p:cNvSpPr>
            <a:spLocks noGrp="1"/>
          </p:cNvSpPr>
          <p:nvPr>
            <p:ph type="hdr" sz="quarter"/>
          </p:nvPr>
        </p:nvSpPr>
        <p:spPr>
          <a:xfrm>
            <a:off x="79886" y="4"/>
            <a:ext cx="2838947" cy="495029"/>
          </a:xfrm>
          <a:prstGeom prst="rect">
            <a:avLst/>
          </a:prstGeom>
        </p:spPr>
        <p:txBody>
          <a:bodyPr vert="horz" lIns="91697" tIns="45848" rIns="91697" bIns="45848" rtlCol="0"/>
          <a:lstStyle>
            <a:lvl1pPr algn="l">
              <a:defRPr sz="1400"/>
            </a:lvl1pPr>
          </a:lstStyle>
          <a:p>
            <a:endParaRPr lang="en-US"/>
          </a:p>
        </p:txBody>
      </p:sp>
      <p:sp>
        <p:nvSpPr>
          <p:cNvPr id="4" name="Slide Image Placeholder 3"/>
          <p:cNvSpPr>
            <a:spLocks noGrp="1" noRot="1" noChangeAspect="1"/>
          </p:cNvSpPr>
          <p:nvPr>
            <p:ph type="sldImg" idx="2"/>
          </p:nvPr>
        </p:nvSpPr>
        <p:spPr>
          <a:xfrm>
            <a:off x="-176213" y="614363"/>
            <a:ext cx="7070726" cy="3978275"/>
          </a:xfrm>
          <a:prstGeom prst="rect">
            <a:avLst/>
          </a:prstGeom>
          <a:noFill/>
          <a:ln w="9525">
            <a:solidFill>
              <a:schemeClr val="bg2"/>
            </a:solidFill>
          </a:ln>
        </p:spPr>
        <p:txBody>
          <a:bodyPr vert="horz" lIns="91697" tIns="45848" rIns="91697" bIns="45848" rtlCol="0" anchor="ctr"/>
          <a:lstStyle/>
          <a:p>
            <a:endParaRPr lang="en-US"/>
          </a:p>
        </p:txBody>
      </p:sp>
      <p:sp>
        <p:nvSpPr>
          <p:cNvPr id="6" name="Footer Placeholder 5"/>
          <p:cNvSpPr>
            <a:spLocks noGrp="1"/>
          </p:cNvSpPr>
          <p:nvPr>
            <p:ph type="ftr" sz="quarter" idx="4"/>
          </p:nvPr>
        </p:nvSpPr>
        <p:spPr>
          <a:xfrm>
            <a:off x="79886" y="9340764"/>
            <a:ext cx="2838947" cy="495028"/>
          </a:xfrm>
          <a:prstGeom prst="rect">
            <a:avLst/>
          </a:prstGeom>
        </p:spPr>
        <p:txBody>
          <a:bodyPr vert="horz" lIns="91697" tIns="45848" rIns="91697" bIns="45848" rtlCol="0" anchor="b"/>
          <a:lstStyle>
            <a:lvl1pPr algn="l">
              <a:defRPr sz="1400"/>
            </a:lvl1pPr>
          </a:lstStyle>
          <a:p>
            <a:endParaRPr lang="en-US"/>
          </a:p>
        </p:txBody>
      </p:sp>
      <p:sp>
        <p:nvSpPr>
          <p:cNvPr id="7" name="Slide Number Placeholder 6"/>
          <p:cNvSpPr>
            <a:spLocks noGrp="1"/>
          </p:cNvSpPr>
          <p:nvPr>
            <p:ph type="sldNum" sz="quarter" idx="5"/>
          </p:nvPr>
        </p:nvSpPr>
        <p:spPr>
          <a:xfrm>
            <a:off x="3815376" y="9340764"/>
            <a:ext cx="2829918" cy="495028"/>
          </a:xfrm>
          <a:prstGeom prst="rect">
            <a:avLst/>
          </a:prstGeom>
        </p:spPr>
        <p:txBody>
          <a:bodyPr vert="horz" lIns="91697" tIns="45848" rIns="91697" bIns="45848" rtlCol="0" anchor="b"/>
          <a:lstStyle>
            <a:lvl1pPr algn="r">
              <a:defRPr sz="1400"/>
            </a:lvl1pPr>
          </a:lstStyle>
          <a:p>
            <a:r>
              <a:rPr lang="en-US"/>
              <a:t>Notes view: </a:t>
            </a:r>
            <a:fld id="{128CEAFE-FA94-43E5-B0FF-D47E1CCDD1B4}" type="slidenum">
              <a:rPr lang="en-US" smtClean="0"/>
              <a:pPr/>
              <a:t>‹#›</a:t>
            </a:fld>
            <a:endParaRPr lang="en-US"/>
          </a:p>
        </p:txBody>
      </p:sp>
      <p:sp>
        <p:nvSpPr>
          <p:cNvPr id="5" name="Notes Placeholder 4"/>
          <p:cNvSpPr>
            <a:spLocks noGrp="1"/>
          </p:cNvSpPr>
          <p:nvPr>
            <p:ph type="body" sz="quarter" idx="3"/>
          </p:nvPr>
        </p:nvSpPr>
        <p:spPr>
          <a:xfrm>
            <a:off x="251517" y="5036366"/>
            <a:ext cx="6215660" cy="4026127"/>
          </a:xfrm>
          <a:prstGeom prst="rect">
            <a:avLst/>
          </a:prstGeom>
        </p:spPr>
        <p:txBody>
          <a:bodyPr vert="horz" lIns="91697" tIns="45848" rIns="91697" bIns="4584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idx="1"/>
          </p:nvPr>
        </p:nvSpPr>
        <p:spPr>
          <a:xfrm>
            <a:off x="3815599" y="0"/>
            <a:ext cx="2918626" cy="495181"/>
          </a:xfrm>
          <a:prstGeom prst="rect">
            <a:avLst/>
          </a:prstGeom>
        </p:spPr>
        <p:txBody>
          <a:bodyPr vert="horz" lIns="90654" tIns="45327" rIns="90654" bIns="45327" rtlCol="0"/>
          <a:lstStyle>
            <a:lvl1pPr algn="r">
              <a:defRPr sz="1200"/>
            </a:lvl1pPr>
          </a:lstStyle>
          <a:p>
            <a:fld id="{F2C7CF5F-7CF3-4DF3-838A-EE34544862CC}" type="datetimeFigureOut">
              <a:rPr lang="en-US" smtClean="0"/>
              <a:t>11/27/2024</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09" userDrawn="1">
          <p15:clr>
            <a:srgbClr val="F26B43"/>
          </p15:clr>
        </p15:guide>
        <p15:guide id="2" pos="212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dirty="0"/>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a:t>
            </a:fld>
            <a:endParaRPr lang="en-US"/>
          </a:p>
        </p:txBody>
      </p:sp>
    </p:spTree>
    <p:extLst>
      <p:ext uri="{BB962C8B-B14F-4D97-AF65-F5344CB8AC3E}">
        <p14:creationId xmlns:p14="http://schemas.microsoft.com/office/powerpoint/2010/main" val="2622666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15</a:t>
            </a:fld>
            <a:endParaRPr lang="en-US"/>
          </a:p>
        </p:txBody>
      </p:sp>
    </p:spTree>
    <p:extLst>
      <p:ext uri="{BB962C8B-B14F-4D97-AF65-F5344CB8AC3E}">
        <p14:creationId xmlns:p14="http://schemas.microsoft.com/office/powerpoint/2010/main" val="371703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16</a:t>
            </a:fld>
            <a:endParaRPr lang="en-US"/>
          </a:p>
        </p:txBody>
      </p:sp>
    </p:spTree>
    <p:extLst>
      <p:ext uri="{BB962C8B-B14F-4D97-AF65-F5344CB8AC3E}">
        <p14:creationId xmlns:p14="http://schemas.microsoft.com/office/powerpoint/2010/main" val="2388875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17</a:t>
            </a:fld>
            <a:endParaRPr lang="en-US"/>
          </a:p>
        </p:txBody>
      </p:sp>
    </p:spTree>
    <p:extLst>
      <p:ext uri="{BB962C8B-B14F-4D97-AF65-F5344CB8AC3E}">
        <p14:creationId xmlns:p14="http://schemas.microsoft.com/office/powerpoint/2010/main" val="3133486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18</a:t>
            </a:fld>
            <a:endParaRPr lang="en-US"/>
          </a:p>
        </p:txBody>
      </p:sp>
    </p:spTree>
    <p:extLst>
      <p:ext uri="{BB962C8B-B14F-4D97-AF65-F5344CB8AC3E}">
        <p14:creationId xmlns:p14="http://schemas.microsoft.com/office/powerpoint/2010/main" val="1194067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19</a:t>
            </a:fld>
            <a:endParaRPr lang="en-US"/>
          </a:p>
        </p:txBody>
      </p:sp>
    </p:spTree>
    <p:extLst>
      <p:ext uri="{BB962C8B-B14F-4D97-AF65-F5344CB8AC3E}">
        <p14:creationId xmlns:p14="http://schemas.microsoft.com/office/powerpoint/2010/main" val="3902849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20</a:t>
            </a:fld>
            <a:endParaRPr lang="en-US"/>
          </a:p>
        </p:txBody>
      </p:sp>
    </p:spTree>
    <p:extLst>
      <p:ext uri="{BB962C8B-B14F-4D97-AF65-F5344CB8AC3E}">
        <p14:creationId xmlns:p14="http://schemas.microsoft.com/office/powerpoint/2010/main" val="2084474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21</a:t>
            </a:fld>
            <a:endParaRPr lang="en-US"/>
          </a:p>
        </p:txBody>
      </p:sp>
    </p:spTree>
    <p:extLst>
      <p:ext uri="{BB962C8B-B14F-4D97-AF65-F5344CB8AC3E}">
        <p14:creationId xmlns:p14="http://schemas.microsoft.com/office/powerpoint/2010/main" val="1623874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7090987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24</a:t>
            </a:fld>
            <a:endParaRPr lang="en-US"/>
          </a:p>
        </p:txBody>
      </p:sp>
    </p:spTree>
    <p:extLst>
      <p:ext uri="{BB962C8B-B14F-4D97-AF65-F5344CB8AC3E}">
        <p14:creationId xmlns:p14="http://schemas.microsoft.com/office/powerpoint/2010/main" val="73263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25</a:t>
            </a:fld>
            <a:endParaRPr lang="en-US"/>
          </a:p>
        </p:txBody>
      </p:sp>
    </p:spTree>
    <p:extLst>
      <p:ext uri="{BB962C8B-B14F-4D97-AF65-F5344CB8AC3E}">
        <p14:creationId xmlns:p14="http://schemas.microsoft.com/office/powerpoint/2010/main" val="316510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6</a:t>
            </a:fld>
            <a:endParaRPr lang="en-US"/>
          </a:p>
        </p:txBody>
      </p:sp>
    </p:spTree>
    <p:extLst>
      <p:ext uri="{BB962C8B-B14F-4D97-AF65-F5344CB8AC3E}">
        <p14:creationId xmlns:p14="http://schemas.microsoft.com/office/powerpoint/2010/main" val="948083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26</a:t>
            </a:fld>
            <a:endParaRPr lang="en-US"/>
          </a:p>
        </p:txBody>
      </p:sp>
    </p:spTree>
    <p:extLst>
      <p:ext uri="{BB962C8B-B14F-4D97-AF65-F5344CB8AC3E}">
        <p14:creationId xmlns:p14="http://schemas.microsoft.com/office/powerpoint/2010/main" val="3223110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29</a:t>
            </a:fld>
            <a:endParaRPr lang="en-US"/>
          </a:p>
        </p:txBody>
      </p:sp>
    </p:spTree>
    <p:extLst>
      <p:ext uri="{BB962C8B-B14F-4D97-AF65-F5344CB8AC3E}">
        <p14:creationId xmlns:p14="http://schemas.microsoft.com/office/powerpoint/2010/main" val="2616728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31</a:t>
            </a:fld>
            <a:endParaRPr lang="en-US"/>
          </a:p>
        </p:txBody>
      </p:sp>
    </p:spTree>
    <p:extLst>
      <p:ext uri="{BB962C8B-B14F-4D97-AF65-F5344CB8AC3E}">
        <p14:creationId xmlns:p14="http://schemas.microsoft.com/office/powerpoint/2010/main" val="28304227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32</a:t>
            </a:fld>
            <a:endParaRPr lang="en-US"/>
          </a:p>
        </p:txBody>
      </p:sp>
    </p:spTree>
    <p:extLst>
      <p:ext uri="{BB962C8B-B14F-4D97-AF65-F5344CB8AC3E}">
        <p14:creationId xmlns:p14="http://schemas.microsoft.com/office/powerpoint/2010/main" val="17019648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35</a:t>
            </a:fld>
            <a:endParaRPr lang="en-US"/>
          </a:p>
        </p:txBody>
      </p:sp>
    </p:spTree>
    <p:extLst>
      <p:ext uri="{BB962C8B-B14F-4D97-AF65-F5344CB8AC3E}">
        <p14:creationId xmlns:p14="http://schemas.microsoft.com/office/powerpoint/2010/main" val="1375937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85750" indent="-285750">
              <a:buFont typeface="Wingdings" panose="05000000000000000000" pitchFamily="2" charset="2"/>
              <a:buChar char="l"/>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7</a:t>
            </a:fld>
            <a:endParaRPr lang="en-US"/>
          </a:p>
        </p:txBody>
      </p:sp>
    </p:spTree>
    <p:extLst>
      <p:ext uri="{BB962C8B-B14F-4D97-AF65-F5344CB8AC3E}">
        <p14:creationId xmlns:p14="http://schemas.microsoft.com/office/powerpoint/2010/main" val="4134930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9</a:t>
            </a:fld>
            <a:endParaRPr lang="en-US"/>
          </a:p>
        </p:txBody>
      </p:sp>
    </p:spTree>
    <p:extLst>
      <p:ext uri="{BB962C8B-B14F-4D97-AF65-F5344CB8AC3E}">
        <p14:creationId xmlns:p14="http://schemas.microsoft.com/office/powerpoint/2010/main" val="1242929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dirty="0"/>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10</a:t>
            </a:fld>
            <a:endParaRPr lang="en-US"/>
          </a:p>
        </p:txBody>
      </p:sp>
    </p:spTree>
    <p:extLst>
      <p:ext uri="{BB962C8B-B14F-4D97-AF65-F5344CB8AC3E}">
        <p14:creationId xmlns:p14="http://schemas.microsoft.com/office/powerpoint/2010/main" val="3502398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11</a:t>
            </a:fld>
            <a:endParaRPr lang="en-US"/>
          </a:p>
        </p:txBody>
      </p:sp>
    </p:spTree>
    <p:extLst>
      <p:ext uri="{BB962C8B-B14F-4D97-AF65-F5344CB8AC3E}">
        <p14:creationId xmlns:p14="http://schemas.microsoft.com/office/powerpoint/2010/main" val="746030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12</a:t>
            </a:fld>
            <a:endParaRPr lang="en-US"/>
          </a:p>
        </p:txBody>
      </p:sp>
    </p:spTree>
    <p:extLst>
      <p:ext uri="{BB962C8B-B14F-4D97-AF65-F5344CB8AC3E}">
        <p14:creationId xmlns:p14="http://schemas.microsoft.com/office/powerpoint/2010/main" val="2255398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13</a:t>
            </a:fld>
            <a:endParaRPr lang="en-US"/>
          </a:p>
        </p:txBody>
      </p:sp>
    </p:spTree>
    <p:extLst>
      <p:ext uri="{BB962C8B-B14F-4D97-AF65-F5344CB8AC3E}">
        <p14:creationId xmlns:p14="http://schemas.microsoft.com/office/powerpoint/2010/main" val="1613230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14</a:t>
            </a:fld>
            <a:endParaRPr lang="en-US"/>
          </a:p>
        </p:txBody>
      </p:sp>
    </p:spTree>
    <p:extLst>
      <p:ext uri="{BB962C8B-B14F-4D97-AF65-F5344CB8AC3E}">
        <p14:creationId xmlns:p14="http://schemas.microsoft.com/office/powerpoint/2010/main" val="4272088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5" name="TextBox 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ysClr val="windowText" lastClr="000000"/>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ysClr val="windowText" lastClr="000000"/>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ysClr val="windowText" lastClr="000000"/>
                </a:solidFill>
                <a:latin typeface="+mn-lt"/>
                <a:sym typeface="Trebuchet MS" panose="020B0603020202020204" pitchFamily="34" charset="0"/>
              </a:defRPr>
            </a:lvl1pPr>
          </a:lstStyle>
          <a:p>
            <a:endParaRPr lang="en-US"/>
          </a:p>
        </p:txBody>
      </p:sp>
      <p:sp>
        <p:nvSpPr>
          <p:cNvPr id="147" name="Title 1"/>
          <p:cNvSpPr>
            <a:spLocks noGrp="1"/>
          </p:cNvSpPr>
          <p:nvPr>
            <p:ph type="title"/>
          </p:nvPr>
        </p:nvSpPr>
        <p:spPr bwMode="blackWhite">
          <a:xfrm>
            <a:off x="630000" y="3826800"/>
            <a:ext cx="10936800" cy="2041200"/>
          </a:xfrm>
        </p:spPr>
        <p:txBody>
          <a:bodyPr anchor="t">
            <a:noAutofit/>
          </a:bodyPr>
          <a:lstStyle>
            <a:lvl1pPr>
              <a:defRPr sz="5400">
                <a:solidFill>
                  <a:sysClr val="windowText" lastClr="000000"/>
                </a:solidFill>
                <a:latin typeface="Meiryo UI" panose="020B0604030504040204" pitchFamily="50" charset="-128"/>
                <a:ea typeface="Meiryo UI" panose="020B0604030504040204" pitchFamily="50" charset="-128"/>
                <a:sym typeface="Trebuchet MS" panose="020B0603020202020204" pitchFamily="34" charset="0"/>
              </a:defRPr>
            </a:lvl1pPr>
          </a:lstStyle>
          <a:p>
            <a:endParaRPr lang="en-US"/>
          </a:p>
        </p:txBody>
      </p:sp>
      <p:cxnSp>
        <p:nvCxnSpPr>
          <p:cNvPr id="148" name="Straight Connector 147"/>
          <p:cNvCxnSpPr/>
          <p:nvPr userDrawn="1"/>
        </p:nvCxnSpPr>
        <p:spPr bwMode="white">
          <a:xfrm>
            <a:off x="618898" y="3680016"/>
            <a:ext cx="11576304" cy="0"/>
          </a:xfrm>
          <a:prstGeom prst="line">
            <a:avLst/>
          </a:prstGeom>
          <a:ln w="19050" cmpd="sng">
            <a:solidFill>
              <a:schemeClr val="tx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058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２">
    <p:bg>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tx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tx1"/>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tx1"/>
                </a:solidFill>
                <a:latin typeface="+mn-lt"/>
                <a:sym typeface="Trebuchet MS" panose="020B0603020202020204" pitchFamily="34" charset="0"/>
              </a:defRPr>
            </a:lvl1pPr>
          </a:lstStyle>
          <a:p>
            <a:endParaRPr lang="en-US" dirty="0"/>
          </a:p>
        </p:txBody>
      </p:sp>
    </p:spTree>
    <p:extLst>
      <p:ext uri="{BB962C8B-B14F-4D97-AF65-F5344CB8AC3E}">
        <p14:creationId xmlns:p14="http://schemas.microsoft.com/office/powerpoint/2010/main" val="29023109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2220698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3AA9799-FC9D-F8E0-1BFE-4884313CF37D}"/>
              </a:ext>
            </a:extLst>
          </p:cNvPr>
          <p:cNvGraphicFramePr>
            <a:graphicFrameLocks noChangeAspect="1"/>
          </p:cNvGraphicFramePr>
          <p:nvPr userDrawn="1">
            <p:custDataLst>
              <p:tags r:id="rId5"/>
            </p:custDataLst>
            <p:extLst>
              <p:ext uri="{D42A27DB-BD31-4B8C-83A1-F6EECF244321}">
                <p14:modId xmlns:p14="http://schemas.microsoft.com/office/powerpoint/2010/main" val="27410925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639" imgH="642" progId="TCLayout.ActiveDocument.1">
                  <p:embed/>
                </p:oleObj>
              </mc:Choice>
              <mc:Fallback>
                <p:oleObj name="think-cell スライド" r:id="rId6" imgW="639" imgH="642" progId="TCLayout.ActiveDocument.1">
                  <p:embed/>
                  <p:pic>
                    <p:nvPicPr>
                      <p:cNvPr id="3" name="think-cell data - do not delete" hidden="1">
                        <a:extLst>
                          <a:ext uri="{FF2B5EF4-FFF2-40B4-BE49-F238E27FC236}">
                            <a16:creationId xmlns:a16="http://schemas.microsoft.com/office/drawing/2014/main" id="{13AA9799-FC9D-F8E0-1BFE-4884313CF37D}"/>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5336367"/>
      </p:ext>
    </p:extLst>
  </p:cSld>
  <p:clrMap bg1="lt1" tx1="dk1" bg2="lt2" tx2="dk2" accent1="accent1" accent2="accent2" accent3="accent3" accent4="accent4" accent5="accent5" accent6="accent6" hlink="hlink" folHlink="folHlink"/>
  <p:sldLayoutIdLst>
    <p:sldLayoutId id="2147485114" r:id="rId1"/>
    <p:sldLayoutId id="2147485092" r:id="rId2"/>
    <p:sldLayoutId id="2147485119" r:id="rId3"/>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userDrawn="1">
          <p15:clr>
            <a:srgbClr val="F26B43"/>
          </p15:clr>
        </p15:guide>
        <p15:guide id="2" pos="396" userDrawn="1">
          <p15:clr>
            <a:srgbClr val="F26B43"/>
          </p15:clr>
        </p15:guide>
        <p15:guide id="3" pos="7284" userDrawn="1">
          <p15:clr>
            <a:srgbClr val="F26B43"/>
          </p15:clr>
        </p15:guide>
        <p15:guide id="4" orient="horz" pos="38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4.xml"/><Relationship Id="rId5" Type="http://schemas.openxmlformats.org/officeDocument/2006/relationships/image" Target="../media/image3.emf"/><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15.xml"/><Relationship Id="rId5" Type="http://schemas.openxmlformats.org/officeDocument/2006/relationships/image" Target="../media/image3.e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16.xml"/><Relationship Id="rId5" Type="http://schemas.openxmlformats.org/officeDocument/2006/relationships/image" Target="../media/image3.e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17.xml"/><Relationship Id="rId5" Type="http://schemas.openxmlformats.org/officeDocument/2006/relationships/image" Target="../media/image3.e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8.xml"/><Relationship Id="rId5" Type="http://schemas.openxmlformats.org/officeDocument/2006/relationships/image" Target="../media/image3.e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9.xml"/><Relationship Id="rId5" Type="http://schemas.openxmlformats.org/officeDocument/2006/relationships/image" Target="../media/image3.emf"/><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20.xml"/><Relationship Id="rId5" Type="http://schemas.openxmlformats.org/officeDocument/2006/relationships/image" Target="../media/image3.emf"/><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3" Type="http://schemas.openxmlformats.org/officeDocument/2006/relationships/hyperlink" Target="https://www.icao.int/environmental-protection/CORSIA/Documents/CORSIA_Eligible_Fuels/ICAO%20document%2007%20-%20Methodology%20for%20Actual%20Life%20Cycle%20Emissions%20-%20March%202024.pdf"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hyperlink" Target="https://www.meti.go.jp/shingikai/energy_environment/saf/pdf/005_03_00.pdf" TargetMode="Externa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tags" Target="../tags/tag8.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1.xml"/><Relationship Id="rId5" Type="http://schemas.openxmlformats.org/officeDocument/2006/relationships/image" Target="../media/image3.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F543AED8-CCA8-9932-BF30-9788C2975E1D}"/>
              </a:ext>
            </a:extLst>
          </p:cNvPr>
          <p:cNvGraphicFramePr>
            <a:graphicFrameLocks noChangeAspect="1"/>
          </p:cNvGraphicFramePr>
          <p:nvPr>
            <p:custDataLst>
              <p:tags r:id="rId1"/>
            </p:custDataLst>
            <p:extLst>
              <p:ext uri="{D42A27DB-BD31-4B8C-83A1-F6EECF244321}">
                <p14:modId xmlns:p14="http://schemas.microsoft.com/office/powerpoint/2010/main" val="21405716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39" imgH="642" progId="TCLayout.ActiveDocument.1">
                  <p:embed/>
                </p:oleObj>
              </mc:Choice>
              <mc:Fallback>
                <p:oleObj name="think-cell スライド" r:id="rId3" imgW="639" imgH="642" progId="TCLayout.ActiveDocument.1">
                  <p:embed/>
                  <p:pic>
                    <p:nvPicPr>
                      <p:cNvPr id="5" name="think-cell data - do not delete" hidden="1">
                        <a:extLst>
                          <a:ext uri="{FF2B5EF4-FFF2-40B4-BE49-F238E27FC236}">
                            <a16:creationId xmlns:a16="http://schemas.microsoft.com/office/drawing/2014/main" id="{F543AED8-CCA8-9932-BF30-9788C2975E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F0EC748-671F-4E80-A072-520E15019CCE}"/>
              </a:ext>
            </a:extLst>
          </p:cNvPr>
          <p:cNvSpPr>
            <a:spLocks noGrp="1"/>
          </p:cNvSpPr>
          <p:nvPr>
            <p:ph type="title"/>
          </p:nvPr>
        </p:nvSpPr>
        <p:spPr>
          <a:xfrm>
            <a:off x="627600" y="1203980"/>
            <a:ext cx="10936800" cy="1476000"/>
          </a:xfrm>
        </p:spPr>
        <p:txBody>
          <a:bodyPr vert="horz"/>
          <a:lstStyle/>
          <a:p>
            <a:pPr>
              <a:tabLst>
                <a:tab pos="10768013" algn="r"/>
              </a:tabLst>
            </a:pPr>
            <a:r>
              <a:rPr kumimoji="1" lang="zh-TW" altLang="en-US" dirty="0">
                <a:solidFill>
                  <a:sysClr val="windowText" lastClr="000000"/>
                </a:solidFill>
              </a:rPr>
              <a:t>間接補助事業</a:t>
            </a:r>
            <a:r>
              <a:rPr kumimoji="1" lang="ja-JP" altLang="en-US" dirty="0">
                <a:solidFill>
                  <a:sysClr val="windowText" lastClr="000000"/>
                </a:solidFill>
              </a:rPr>
              <a:t>の実施計画</a:t>
            </a:r>
            <a:endParaRPr kumimoji="1" lang="en-US" sz="1800" dirty="0">
              <a:solidFill>
                <a:sysClr val="windowText" lastClr="000000"/>
              </a:solidFill>
            </a:endParaRPr>
          </a:p>
        </p:txBody>
      </p:sp>
      <p:sp>
        <p:nvSpPr>
          <p:cNvPr id="8" name="テキスト ボックス 7"/>
          <p:cNvSpPr txBox="1"/>
          <p:nvPr/>
        </p:nvSpPr>
        <p:spPr>
          <a:xfrm>
            <a:off x="9656064" y="205562"/>
            <a:ext cx="2309108" cy="396949"/>
          </a:xfrm>
          <a:prstGeom prst="rect">
            <a:avLst/>
          </a:prstGeom>
          <a:solidFill>
            <a:schemeClr val="bg1"/>
          </a:solidFill>
          <a:ln w="9525" cap="rnd">
            <a:solidFill>
              <a:schemeClr val="tx1"/>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dirty="0">
                <a:solidFill>
                  <a:srgbClr val="575757"/>
                </a:solidFill>
                <a:latin typeface="Meiryo UI" panose="020B0604030504040204" pitchFamily="50" charset="-128"/>
                <a:ea typeface="Meiryo UI" panose="020B0604030504040204" pitchFamily="50" charset="-128"/>
              </a:rPr>
              <a:t>(</a:t>
            </a:r>
            <a:r>
              <a:rPr kumimoji="1" lang="ja-JP" altLang="en-US" sz="1600" dirty="0">
                <a:solidFill>
                  <a:srgbClr val="575757"/>
                </a:solidFill>
                <a:latin typeface="Meiryo UI" panose="020B0604030504040204" pitchFamily="50" charset="-128"/>
                <a:ea typeface="Meiryo UI" panose="020B0604030504040204" pitchFamily="50" charset="-128"/>
              </a:rPr>
              <a:t>応募フォーマット</a:t>
            </a:r>
            <a:r>
              <a:rPr kumimoji="1" lang="en-US" altLang="ja-JP" sz="1600" dirty="0">
                <a:solidFill>
                  <a:srgbClr val="575757"/>
                </a:solidFill>
                <a:latin typeface="Meiryo UI" panose="020B0604030504040204" pitchFamily="50" charset="-128"/>
                <a:ea typeface="Meiryo UI" panose="020B0604030504040204" pitchFamily="50" charset="-128"/>
              </a:rPr>
              <a:t>)</a:t>
            </a:r>
          </a:p>
        </p:txBody>
      </p:sp>
      <p:sp>
        <p:nvSpPr>
          <p:cNvPr id="2" name="テキスト ボックス 1"/>
          <p:cNvSpPr txBox="1">
            <a:spLocks/>
          </p:cNvSpPr>
          <p:nvPr/>
        </p:nvSpPr>
        <p:spPr>
          <a:xfrm>
            <a:off x="5902096" y="3976433"/>
            <a:ext cx="5542961" cy="48076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dirty="0">
                <a:solidFill>
                  <a:sysClr val="windowText" lastClr="000000"/>
                </a:solidFill>
                <a:latin typeface="Meiryo UI" panose="020B0604030504040204" pitchFamily="50" charset="-128"/>
                <a:ea typeface="Meiryo UI" panose="020B0604030504040204" pitchFamily="50" charset="-128"/>
              </a:rPr>
              <a:t>（共同提案者（委託先除く）：Ｂ社）</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0181156" y="4044908"/>
            <a:ext cx="1632112" cy="34381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900" dirty="0">
                <a:solidFill>
                  <a:sysClr val="windowText" lastClr="000000"/>
                </a:solidFill>
                <a:latin typeface="Meiryo UI" panose="020B0604030504040204" pitchFamily="50" charset="-128"/>
                <a:ea typeface="Meiryo UI" panose="020B0604030504040204" pitchFamily="50" charset="-128"/>
              </a:rPr>
              <a:t>※</a:t>
            </a:r>
            <a:r>
              <a:rPr kumimoji="1" lang="ja-JP" altLang="en-US" sz="900" dirty="0">
                <a:solidFill>
                  <a:sysClr val="windowText" lastClr="000000"/>
                </a:solidFill>
                <a:latin typeface="Meiryo UI" panose="020B0604030504040204" pitchFamily="50" charset="-128"/>
                <a:ea typeface="Meiryo UI" panose="020B0604030504040204" pitchFamily="50" charset="-128"/>
              </a:rPr>
              <a:t>共同実施の場合には、</a:t>
            </a:r>
            <a:br>
              <a:rPr kumimoji="1" lang="en-US" altLang="ja-JP" sz="900" dirty="0">
                <a:solidFill>
                  <a:sysClr val="windowText" lastClr="000000"/>
                </a:solidFill>
                <a:latin typeface="Meiryo UI" panose="020B0604030504040204" pitchFamily="50" charset="-128"/>
                <a:ea typeface="Meiryo UI" panose="020B0604030504040204" pitchFamily="50" charset="-128"/>
              </a:rPr>
            </a:br>
            <a:r>
              <a:rPr kumimoji="1" lang="ja-JP" altLang="en-US" sz="900" dirty="0">
                <a:solidFill>
                  <a:sysClr val="windowText" lastClr="000000"/>
                </a:solidFill>
                <a:latin typeface="Meiryo UI" panose="020B0604030504040204" pitchFamily="50" charset="-128"/>
                <a:ea typeface="Meiryo UI" panose="020B0604030504040204" pitchFamily="50" charset="-128"/>
              </a:rPr>
              <a:t>幹事企業を明記して下さい</a:t>
            </a:r>
          </a:p>
        </p:txBody>
      </p:sp>
      <p:sp>
        <p:nvSpPr>
          <p:cNvPr id="21" name="テキスト ボックス 20">
            <a:extLst>
              <a:ext uri="{FF2B5EF4-FFF2-40B4-BE49-F238E27FC236}">
                <a16:creationId xmlns:a16="http://schemas.microsoft.com/office/drawing/2014/main" id="{DCB66B5A-4BD3-DAD5-A42F-E07AC8F6E170}"/>
              </a:ext>
            </a:extLst>
          </p:cNvPr>
          <p:cNvSpPr txBox="1"/>
          <p:nvPr/>
        </p:nvSpPr>
        <p:spPr>
          <a:xfrm>
            <a:off x="649464" y="3013076"/>
            <a:ext cx="11542536" cy="46923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dirty="0">
                <a:solidFill>
                  <a:sysClr val="windowText" lastClr="000000"/>
                </a:solidFill>
                <a:latin typeface="Meiryo UI" panose="020B0604030504040204" pitchFamily="50" charset="-128"/>
                <a:ea typeface="Meiryo UI" panose="020B0604030504040204" pitchFamily="50" charset="-128"/>
              </a:rPr>
              <a:t>提案事業名：○○○</a:t>
            </a:r>
            <a:r>
              <a:rPr kumimoji="1" lang="en-US" altLang="ja-JP" dirty="0">
                <a:solidFill>
                  <a:sysClr val="windowText" lastClr="000000"/>
                </a:solidFill>
                <a:latin typeface="Meiryo UI" panose="020B0604030504040204" pitchFamily="50" charset="-128"/>
                <a:ea typeface="Meiryo UI" panose="020B0604030504040204" pitchFamily="50" charset="-128"/>
              </a:rPr>
              <a:t>	</a:t>
            </a:r>
            <a:r>
              <a:rPr kumimoji="1" lang="ja-JP" altLang="en-US" dirty="0">
                <a:solidFill>
                  <a:sysClr val="windowText" lastClr="000000"/>
                </a:solidFill>
                <a:latin typeface="Meiryo UI" panose="020B0604030504040204" pitchFamily="50" charset="-128"/>
                <a:ea typeface="Meiryo UI" panose="020B0604030504040204" pitchFamily="50" charset="-128"/>
              </a:rPr>
              <a:t>提案者名：Ａ社（幹事企業）、代表者名：代表取締役社長　</a:t>
            </a:r>
            <a:r>
              <a:rPr kumimoji="1" lang="en-US" altLang="ja-JP" dirty="0">
                <a:solidFill>
                  <a:sysClr val="windowText" lastClr="000000"/>
                </a:solidFill>
                <a:latin typeface="Meiryo UI" panose="020B0604030504040204" pitchFamily="50" charset="-128"/>
                <a:ea typeface="Meiryo UI" panose="020B0604030504040204" pitchFamily="50" charset="-128"/>
              </a:rPr>
              <a:t>aa </a:t>
            </a:r>
            <a:r>
              <a:rPr kumimoji="1" lang="en-US" altLang="ja-JP" dirty="0" err="1">
                <a:solidFill>
                  <a:sysClr val="windowText" lastClr="000000"/>
                </a:solidFill>
                <a:latin typeface="Meiryo UI" panose="020B0604030504040204" pitchFamily="50" charset="-128"/>
                <a:ea typeface="Meiryo UI" panose="020B0604030504040204" pitchFamily="50" charset="-128"/>
              </a:rPr>
              <a:t>aa</a:t>
            </a:r>
            <a:endParaRPr kumimoji="1" lang="en-US"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6560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21E1FCBA-91BA-4C86-B005-F67049A83054}"/>
              </a:ext>
            </a:extLst>
          </p:cNvPr>
          <p:cNvSpPr/>
          <p:nvPr/>
        </p:nvSpPr>
        <p:spPr>
          <a:xfrm>
            <a:off x="647351" y="1810887"/>
            <a:ext cx="5328000" cy="3276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r>
              <a:rPr lang="ja-JP" altLang="en-US" sz="1400" dirty="0">
                <a:solidFill>
                  <a:schemeClr val="tx1"/>
                </a:solidFill>
                <a:latin typeface="Meiryo UI" panose="020B0604030504040204" pitchFamily="50" charset="-128"/>
                <a:ea typeface="Meiryo UI" panose="020B0604030504040204" pitchFamily="50" charset="-128"/>
              </a:rPr>
              <a:t>（社会面）</a:t>
            </a:r>
            <a:endParaRPr lang="en-US" altLang="ja-JP" sz="1400"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国内：</a:t>
            </a:r>
            <a:r>
              <a:rPr lang="en-US" altLang="ja-JP" sz="1400" dirty="0">
                <a:solidFill>
                  <a:schemeClr val="tx1"/>
                </a:solidFill>
                <a:latin typeface="Meiryo UI" panose="020B0604030504040204" pitchFamily="50" charset="-128"/>
                <a:ea typeface="Meiryo UI" panose="020B0604030504040204" pitchFamily="50" charset="-128"/>
              </a:rPr>
              <a:t>xxx</a:t>
            </a: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国外：</a:t>
            </a:r>
            <a:r>
              <a:rPr lang="en-US" altLang="ja-JP" sz="1400" dirty="0">
                <a:solidFill>
                  <a:schemeClr val="tx1"/>
                </a:solidFill>
                <a:latin typeface="Meiryo UI" panose="020B0604030504040204" pitchFamily="50" charset="-128"/>
                <a:ea typeface="Meiryo UI" panose="020B0604030504040204" pitchFamily="50" charset="-128"/>
              </a:rPr>
              <a:t>xxx</a:t>
            </a:r>
          </a:p>
          <a:p>
            <a:r>
              <a:rPr lang="ja-JP" altLang="en-US" sz="1400" dirty="0">
                <a:solidFill>
                  <a:schemeClr val="tx1"/>
                </a:solidFill>
                <a:latin typeface="Meiryo UI" panose="020B0604030504040204" pitchFamily="50" charset="-128"/>
                <a:ea typeface="Meiryo UI" panose="020B0604030504040204" pitchFamily="50" charset="-128"/>
              </a:rPr>
              <a:t>（経済面）</a:t>
            </a:r>
            <a:endParaRPr lang="en-US" altLang="ja-JP" sz="1400"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国内：</a:t>
            </a:r>
            <a:r>
              <a:rPr lang="en-US" altLang="ja-JP" sz="1400" dirty="0">
                <a:solidFill>
                  <a:schemeClr val="tx1"/>
                </a:solidFill>
                <a:latin typeface="Meiryo UI" panose="020B0604030504040204" pitchFamily="50" charset="-128"/>
                <a:ea typeface="Meiryo UI" panose="020B0604030504040204" pitchFamily="50" charset="-128"/>
              </a:rPr>
              <a:t>xxx</a:t>
            </a: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国外：</a:t>
            </a:r>
            <a:r>
              <a:rPr lang="en-US" altLang="ja-JP" sz="1400" dirty="0">
                <a:solidFill>
                  <a:schemeClr val="tx1"/>
                </a:solidFill>
                <a:latin typeface="Meiryo UI" panose="020B0604030504040204" pitchFamily="50" charset="-128"/>
                <a:ea typeface="Meiryo UI" panose="020B0604030504040204" pitchFamily="50" charset="-128"/>
              </a:rPr>
              <a:t>xxx</a:t>
            </a:r>
          </a:p>
          <a:p>
            <a:r>
              <a:rPr lang="ja-JP" altLang="en-US" sz="1400" dirty="0">
                <a:solidFill>
                  <a:schemeClr val="tx1"/>
                </a:solidFill>
                <a:latin typeface="Meiryo UI" panose="020B0604030504040204" pitchFamily="50" charset="-128"/>
                <a:ea typeface="Meiryo UI" panose="020B0604030504040204" pitchFamily="50" charset="-128"/>
              </a:rPr>
              <a:t>（政策面）</a:t>
            </a:r>
            <a:endParaRPr lang="en-US" altLang="ja-JP" sz="1400"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国内：</a:t>
            </a:r>
            <a:r>
              <a:rPr lang="en-US" altLang="ja-JP" sz="1400" dirty="0">
                <a:solidFill>
                  <a:schemeClr val="tx1"/>
                </a:solidFill>
                <a:latin typeface="Meiryo UI" panose="020B0604030504040204" pitchFamily="50" charset="-128"/>
                <a:ea typeface="Meiryo UI" panose="020B0604030504040204" pitchFamily="50" charset="-128"/>
              </a:rPr>
              <a:t>xxx</a:t>
            </a: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国外：</a:t>
            </a:r>
            <a:r>
              <a:rPr lang="en-US" altLang="ja-JP" sz="1400" dirty="0">
                <a:solidFill>
                  <a:schemeClr val="tx1"/>
                </a:solidFill>
                <a:latin typeface="Meiryo UI" panose="020B0604030504040204" pitchFamily="50" charset="-128"/>
                <a:ea typeface="Meiryo UI" panose="020B0604030504040204" pitchFamily="50" charset="-128"/>
              </a:rPr>
              <a:t>xxx</a:t>
            </a:r>
          </a:p>
          <a:p>
            <a:r>
              <a:rPr lang="ja-JP" altLang="en-US" sz="1400" dirty="0">
                <a:solidFill>
                  <a:schemeClr val="tx1"/>
                </a:solidFill>
                <a:latin typeface="Meiryo UI" panose="020B0604030504040204" pitchFamily="50" charset="-128"/>
                <a:ea typeface="Meiryo UI" panose="020B0604030504040204" pitchFamily="50" charset="-128"/>
              </a:rPr>
              <a:t>（技術面）</a:t>
            </a:r>
            <a:endParaRPr lang="en-US" altLang="ja-JP" sz="1400"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国内：</a:t>
            </a:r>
            <a:r>
              <a:rPr lang="en-US" altLang="ja-JP" sz="1400" dirty="0">
                <a:solidFill>
                  <a:schemeClr val="tx1"/>
                </a:solidFill>
                <a:latin typeface="Meiryo UI" panose="020B0604030504040204" pitchFamily="50" charset="-128"/>
                <a:ea typeface="Meiryo UI" panose="020B0604030504040204" pitchFamily="50" charset="-128"/>
              </a:rPr>
              <a:t>xxx</a:t>
            </a: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国外：</a:t>
            </a:r>
            <a:r>
              <a:rPr lang="en-US" altLang="ja-JP" sz="1400" dirty="0">
                <a:solidFill>
                  <a:schemeClr val="tx1"/>
                </a:solidFill>
                <a:latin typeface="Meiryo UI" panose="020B0604030504040204" pitchFamily="50" charset="-128"/>
                <a:ea typeface="Meiryo UI" panose="020B0604030504040204" pitchFamily="50" charset="-128"/>
              </a:rPr>
              <a:t>xxx</a:t>
            </a:r>
          </a:p>
        </p:txBody>
      </p:sp>
      <p:cxnSp>
        <p:nvCxnSpPr>
          <p:cNvPr id="41" name="Straight Connector 40">
            <a:extLst>
              <a:ext uri="{FF2B5EF4-FFF2-40B4-BE49-F238E27FC236}">
                <a16:creationId xmlns:a16="http://schemas.microsoft.com/office/drawing/2014/main" id="{2334EE2D-2D28-44C6-AD4B-1E81EB3CDEFB}"/>
              </a:ext>
            </a:extLst>
          </p:cNvPr>
          <p:cNvCxnSpPr>
            <a:cxnSpLocks/>
          </p:cNvCxnSpPr>
          <p:nvPr/>
        </p:nvCxnSpPr>
        <p:spPr>
          <a:xfrm flipV="1">
            <a:off x="6095622" y="1810887"/>
            <a:ext cx="0" cy="2988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80000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1</a:t>
            </a:r>
            <a:r>
              <a:rPr kumimoji="1" lang="ja-JP" altLang="en-US" sz="2000" dirty="0"/>
              <a:t>）事業環境変化に対する認識</a:t>
            </a:r>
            <a:endParaRPr kumimoji="1" lang="en-US" sz="2000" dirty="0">
              <a:solidFill>
                <a:srgbClr val="FF0000"/>
              </a:solidFill>
            </a:endParaRPr>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a:solidFill>
                  <a:schemeClr val="tx1"/>
                </a:solidFill>
              </a:rPr>
              <a:t>xx</a:t>
            </a:r>
            <a:r>
              <a:rPr lang="ja-JP" altLang="en-US">
                <a:solidFill>
                  <a:schemeClr val="tx1"/>
                </a:solidFill>
              </a:rPr>
              <a:t>や</a:t>
            </a:r>
            <a:r>
              <a:rPr lang="en-US" altLang="ja-JP">
                <a:solidFill>
                  <a:schemeClr val="tx1"/>
                </a:solidFill>
              </a:rPr>
              <a:t>xx</a:t>
            </a:r>
            <a:r>
              <a:rPr lang="ja-JP" altLang="en-US">
                <a:solidFill>
                  <a:schemeClr val="tx1"/>
                </a:solidFill>
              </a:rPr>
              <a:t>等の変化を踏まえ、</a:t>
            </a:r>
            <a:r>
              <a:rPr lang="en-US" altLang="ja-JP">
                <a:solidFill>
                  <a:schemeClr val="tx1"/>
                </a:solidFill>
              </a:rPr>
              <a:t>xx</a:t>
            </a:r>
            <a:r>
              <a:rPr lang="ja-JP" altLang="en-US">
                <a:solidFill>
                  <a:schemeClr val="tx1"/>
                </a:solidFill>
              </a:rPr>
              <a:t>のグリーン市場が急拡大すると想定</a:t>
            </a:r>
            <a:endParaRPr kumimoji="1" lang="en-US">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33" name="Rectangle 43">
            <a:extLst>
              <a:ext uri="{FF2B5EF4-FFF2-40B4-BE49-F238E27FC236}">
                <a16:creationId xmlns:a16="http://schemas.microsoft.com/office/drawing/2014/main" id="{21E1FCBA-91BA-4C86-B005-F67049A83054}"/>
              </a:ext>
            </a:extLst>
          </p:cNvPr>
          <p:cNvSpPr/>
          <p:nvPr/>
        </p:nvSpPr>
        <p:spPr>
          <a:xfrm>
            <a:off x="647352" y="5070480"/>
            <a:ext cx="10915998" cy="118124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dirty="0">
                <a:solidFill>
                  <a:schemeClr val="tx1"/>
                </a:solidFill>
                <a:latin typeface="Meiryo UI" panose="020B0604030504040204" pitchFamily="50" charset="-128"/>
                <a:ea typeface="Meiryo UI" panose="020B0604030504040204" pitchFamily="50" charset="-128"/>
              </a:rPr>
              <a:t>当該変化に対する経営ビジョン：　</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9E9746AD-CF57-EF17-5B2D-3E194493EE3B}"/>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11" name="Freeform 94">
            <a:extLst>
              <a:ext uri="{FF2B5EF4-FFF2-40B4-BE49-F238E27FC236}">
                <a16:creationId xmlns:a16="http://schemas.microsoft.com/office/drawing/2014/main" id="{2933CF30-C058-483B-3BA7-AFFEFD90741A}"/>
              </a:ext>
            </a:extLst>
          </p:cNvPr>
          <p:cNvSpPr>
            <a:spLocks/>
          </p:cNvSpPr>
          <p:nvPr/>
        </p:nvSpPr>
        <p:spPr bwMode="gray">
          <a:xfrm rot="10800000" flipH="1">
            <a:off x="5999012" y="3344219"/>
            <a:ext cx="216000" cy="21600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Freeform 95">
            <a:extLst>
              <a:ext uri="{FF2B5EF4-FFF2-40B4-BE49-F238E27FC236}">
                <a16:creationId xmlns:a16="http://schemas.microsoft.com/office/drawing/2014/main" id="{69D25F46-DAED-44DF-1FFE-D895E49FC0E5}"/>
              </a:ext>
            </a:extLst>
          </p:cNvPr>
          <p:cNvSpPr>
            <a:spLocks/>
          </p:cNvSpPr>
          <p:nvPr/>
        </p:nvSpPr>
        <p:spPr bwMode="gray">
          <a:xfrm rot="10800000" flipH="1">
            <a:off x="6081153" y="3372314"/>
            <a:ext cx="84836" cy="158163"/>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cxnSp>
        <p:nvCxnSpPr>
          <p:cNvPr id="19" name="Straight Connector 18">
            <a:extLst>
              <a:ext uri="{FF2B5EF4-FFF2-40B4-BE49-F238E27FC236}">
                <a16:creationId xmlns:a16="http://schemas.microsoft.com/office/drawing/2014/main" id="{05182188-D53B-4362-84E7-1FC816B0CDE2}"/>
              </a:ext>
            </a:extLst>
          </p:cNvPr>
          <p:cNvCxnSpPr>
            <a:cxnSpLocks/>
          </p:cNvCxnSpPr>
          <p:nvPr/>
        </p:nvCxnSpPr>
        <p:spPr>
          <a:xfrm>
            <a:off x="7658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TextBox 23">
            <a:extLst>
              <a:ext uri="{FF2B5EF4-FFF2-40B4-BE49-F238E27FC236}">
                <a16:creationId xmlns:a16="http://schemas.microsoft.com/office/drawing/2014/main" id="{35F3B340-406E-EA13-19BD-12A9757668E6}"/>
              </a:ext>
            </a:extLst>
          </p:cNvPr>
          <p:cNvSpPr txBox="1"/>
          <p:nvPr/>
        </p:nvSpPr>
        <p:spPr>
          <a:xfrm>
            <a:off x="755352"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en-US" altLang="ja-JP" b="1" dirty="0"/>
              <a:t>SAF</a:t>
            </a:r>
            <a:r>
              <a:rPr lang="ja-JP" altLang="en-US" b="1" dirty="0"/>
              <a:t>を取り巻く市場環境・市場成長見込み</a:t>
            </a:r>
            <a:endParaRPr lang="en-US" b="1" dirty="0"/>
          </a:p>
        </p:txBody>
      </p:sp>
      <p:cxnSp>
        <p:nvCxnSpPr>
          <p:cNvPr id="7" name="Straight Connector 40">
            <a:extLst>
              <a:ext uri="{FF2B5EF4-FFF2-40B4-BE49-F238E27FC236}">
                <a16:creationId xmlns:a16="http://schemas.microsoft.com/office/drawing/2014/main" id="{20132D81-6301-DB92-A2EA-0C1689844765}"/>
              </a:ext>
            </a:extLst>
          </p:cNvPr>
          <p:cNvCxnSpPr>
            <a:cxnSpLocks/>
          </p:cNvCxnSpPr>
          <p:nvPr/>
        </p:nvCxnSpPr>
        <p:spPr>
          <a:xfrm>
            <a:off x="647351" y="4955340"/>
            <a:ext cx="10915999"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9" name="Freeform 94">
            <a:extLst>
              <a:ext uri="{FF2B5EF4-FFF2-40B4-BE49-F238E27FC236}">
                <a16:creationId xmlns:a16="http://schemas.microsoft.com/office/drawing/2014/main" id="{C36D785D-5ECD-6CA6-0D45-DE1F17CC9258}"/>
              </a:ext>
            </a:extLst>
          </p:cNvPr>
          <p:cNvSpPr>
            <a:spLocks/>
          </p:cNvSpPr>
          <p:nvPr/>
        </p:nvSpPr>
        <p:spPr bwMode="gray">
          <a:xfrm rot="16200000" flipH="1">
            <a:off x="5999012" y="4847340"/>
            <a:ext cx="216000" cy="21600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3" name="Freeform 95">
            <a:extLst>
              <a:ext uri="{FF2B5EF4-FFF2-40B4-BE49-F238E27FC236}">
                <a16:creationId xmlns:a16="http://schemas.microsoft.com/office/drawing/2014/main" id="{CA5581B2-9153-9C62-3234-CE44CC8A5B43}"/>
              </a:ext>
            </a:extLst>
          </p:cNvPr>
          <p:cNvSpPr>
            <a:spLocks/>
          </p:cNvSpPr>
          <p:nvPr/>
        </p:nvSpPr>
        <p:spPr bwMode="gray">
          <a:xfrm rot="16200000" flipH="1">
            <a:off x="6065418" y="4877950"/>
            <a:ext cx="84836" cy="158163"/>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nvGrpSpPr>
          <p:cNvPr id="14" name="グループ化 13">
            <a:extLst>
              <a:ext uri="{FF2B5EF4-FFF2-40B4-BE49-F238E27FC236}">
                <a16:creationId xmlns:a16="http://schemas.microsoft.com/office/drawing/2014/main" id="{42E94476-5FBE-079E-9AC8-A7C2893B4791}"/>
              </a:ext>
            </a:extLst>
          </p:cNvPr>
          <p:cNvGrpSpPr/>
          <p:nvPr/>
        </p:nvGrpSpPr>
        <p:grpSpPr>
          <a:xfrm>
            <a:off x="6231285" y="1377175"/>
            <a:ext cx="5239039" cy="360000"/>
            <a:chOff x="543578" y="1377175"/>
            <a:chExt cx="5239039" cy="360000"/>
          </a:xfrm>
        </p:grpSpPr>
        <p:cxnSp>
          <p:nvCxnSpPr>
            <p:cNvPr id="15" name="Straight Connector 18">
              <a:extLst>
                <a:ext uri="{FF2B5EF4-FFF2-40B4-BE49-F238E27FC236}">
                  <a16:creationId xmlns:a16="http://schemas.microsoft.com/office/drawing/2014/main" id="{B7C06E54-578C-E85F-1E6E-35D14B6BCB02}"/>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6" name="TextBox 23">
              <a:extLst>
                <a:ext uri="{FF2B5EF4-FFF2-40B4-BE49-F238E27FC236}">
                  <a16:creationId xmlns:a16="http://schemas.microsoft.com/office/drawing/2014/main" id="{98912255-D9E3-BCAE-A6E0-D94B01E7399F}"/>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en-US" altLang="ja-JP" b="1" dirty="0"/>
                <a:t>SAF</a:t>
              </a:r>
              <a:r>
                <a:rPr lang="ja-JP" altLang="en-US" b="1" dirty="0"/>
                <a:t>市場における自社の将来像</a:t>
              </a:r>
            </a:p>
          </p:txBody>
        </p:sp>
      </p:grpSp>
      <p:sp>
        <p:nvSpPr>
          <p:cNvPr id="17" name="TextBox 51">
            <a:extLst>
              <a:ext uri="{FF2B5EF4-FFF2-40B4-BE49-F238E27FC236}">
                <a16:creationId xmlns:a16="http://schemas.microsoft.com/office/drawing/2014/main" id="{18030D3B-AC72-ADF8-6469-5C1FE62FFDB6}"/>
              </a:ext>
            </a:extLst>
          </p:cNvPr>
          <p:cNvSpPr txBox="1"/>
          <p:nvPr/>
        </p:nvSpPr>
        <p:spPr>
          <a:xfrm>
            <a:off x="1277351" y="2584887"/>
            <a:ext cx="4068000" cy="1728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600" dirty="0">
                <a:solidFill>
                  <a:srgbClr val="2E3558"/>
                </a:solidFill>
                <a:latin typeface="+mn-ea"/>
              </a:rPr>
              <a:t>社会・経済・政策・技術面等の国内外における事業環境の変化・事実認識を記載ください</a:t>
            </a:r>
            <a:endParaRPr lang="en-US" altLang="ja-JP" sz="1600" dirty="0">
              <a:solidFill>
                <a:srgbClr val="2E3558"/>
              </a:solidFill>
              <a:latin typeface="+mn-ea"/>
            </a:endParaRPr>
          </a:p>
          <a:p>
            <a:pPr marL="371475" indent="-285750">
              <a:buFont typeface="Arial" panose="020B0604020202020204" pitchFamily="34" charset="0"/>
              <a:buChar char="•"/>
            </a:pPr>
            <a:r>
              <a:rPr lang="ja-JP" altLang="en-US" sz="1600" dirty="0">
                <a:solidFill>
                  <a:srgbClr val="2E3558"/>
                </a:solidFill>
                <a:latin typeface="+mn-ea"/>
              </a:rPr>
              <a:t>国内外における</a:t>
            </a:r>
            <a:r>
              <a:rPr lang="en-US" altLang="ja-JP" sz="1600" dirty="0">
                <a:solidFill>
                  <a:srgbClr val="2E3558"/>
                </a:solidFill>
                <a:latin typeface="+mn-ea"/>
              </a:rPr>
              <a:t>SAF</a:t>
            </a:r>
            <a:r>
              <a:rPr lang="ja-JP" altLang="en-US" sz="1600" dirty="0">
                <a:solidFill>
                  <a:srgbClr val="2E3558"/>
                </a:solidFill>
                <a:latin typeface="+mn-ea"/>
              </a:rPr>
              <a:t>市場の成長見込み（いつ、どの国・地域で、どの程度の市場が立ち上がる見込みかなど）についても記載ください</a:t>
            </a:r>
          </a:p>
        </p:txBody>
      </p:sp>
      <p:sp>
        <p:nvSpPr>
          <p:cNvPr id="18" name="TextBox 51">
            <a:extLst>
              <a:ext uri="{FF2B5EF4-FFF2-40B4-BE49-F238E27FC236}">
                <a16:creationId xmlns:a16="http://schemas.microsoft.com/office/drawing/2014/main" id="{E5EF982D-4614-6DDC-6A06-A770D46E11D3}"/>
              </a:ext>
            </a:extLst>
          </p:cNvPr>
          <p:cNvSpPr txBox="1"/>
          <p:nvPr/>
        </p:nvSpPr>
        <p:spPr>
          <a:xfrm>
            <a:off x="6636804" y="2692887"/>
            <a:ext cx="4320000" cy="151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dirty="0">
                <a:solidFill>
                  <a:srgbClr val="2E3558"/>
                </a:solidFill>
                <a:latin typeface="ＭＳ Ｐゴシック" panose="020B0600070205080204" pitchFamily="50" charset="-128"/>
                <a:ea typeface="ＭＳ Ｐゴシック" panose="020B0600070205080204" pitchFamily="50" charset="-128"/>
              </a:rPr>
              <a:t>左記の「市場環境・市場成長見込み」に基づく産業構造の将来的な変化及び前述の「</a:t>
            </a:r>
            <a:r>
              <a:rPr lang="en-US" altLang="zh-TW" sz="1600" dirty="0">
                <a:solidFill>
                  <a:srgbClr val="2E3558"/>
                </a:solidFill>
                <a:latin typeface="ＭＳ Ｐゴシック" panose="020B0600070205080204" pitchFamily="50" charset="-128"/>
                <a:ea typeface="ＭＳ Ｐゴシック" panose="020B0600070205080204" pitchFamily="50" charset="-128"/>
              </a:rPr>
              <a:t>1. </a:t>
            </a:r>
            <a:r>
              <a:rPr lang="zh-TW" altLang="en-US" sz="1600" dirty="0">
                <a:solidFill>
                  <a:srgbClr val="2E3558"/>
                </a:solidFill>
                <a:latin typeface="ＭＳ Ｐゴシック" panose="020B0600070205080204" pitchFamily="50" charset="-128"/>
                <a:ea typeface="ＭＳ Ｐゴシック" panose="020B0600070205080204" pitchFamily="50" charset="-128"/>
              </a:rPr>
              <a:t>概要／（</a:t>
            </a:r>
            <a:r>
              <a:rPr lang="en-US" altLang="zh-TW" sz="1600" dirty="0">
                <a:solidFill>
                  <a:srgbClr val="2E3558"/>
                </a:solidFill>
                <a:latin typeface="ＭＳ Ｐゴシック" panose="020B0600070205080204" pitchFamily="50" charset="-128"/>
                <a:ea typeface="ＭＳ Ｐゴシック" panose="020B0600070205080204" pitchFamily="50" charset="-128"/>
              </a:rPr>
              <a:t>2</a:t>
            </a:r>
            <a:r>
              <a:rPr lang="zh-TW" altLang="en-US" sz="1600" dirty="0">
                <a:solidFill>
                  <a:srgbClr val="2E3558"/>
                </a:solidFill>
                <a:latin typeface="ＭＳ Ｐゴシック" panose="020B0600070205080204" pitchFamily="50" charset="-128"/>
                <a:ea typeface="ＭＳ Ｐゴシック" panose="020B0600070205080204" pitchFamily="50" charset="-128"/>
              </a:rPr>
              <a:t>）事業概要</a:t>
            </a:r>
            <a:r>
              <a:rPr lang="ja-JP" altLang="en-US" sz="1600" dirty="0">
                <a:solidFill>
                  <a:srgbClr val="2E3558"/>
                </a:solidFill>
                <a:latin typeface="ＭＳ Ｐゴシック" panose="020B0600070205080204" pitchFamily="50" charset="-128"/>
                <a:ea typeface="ＭＳ Ｐゴシック" panose="020B0600070205080204" pitchFamily="50" charset="-128"/>
              </a:rPr>
              <a:t>」で記載いただいた企業目標を踏まえ、自社の将来像</a:t>
            </a:r>
            <a:r>
              <a:rPr lang="ja-JP" altLang="en-US" sz="1600" dirty="0">
                <a:solidFill>
                  <a:srgbClr val="2E3558"/>
                </a:solidFill>
                <a:latin typeface="+mn-ea"/>
              </a:rPr>
              <a:t>（いつ、どの国・地域で、どの程度のシェア獲得目標・見込みかなど）</a:t>
            </a:r>
            <a:r>
              <a:rPr lang="ja-JP" altLang="en-US" sz="1600" dirty="0">
                <a:solidFill>
                  <a:srgbClr val="2E3558"/>
                </a:solidFill>
                <a:latin typeface="ＭＳ Ｐゴシック" panose="020B0600070205080204" pitchFamily="50" charset="-128"/>
                <a:ea typeface="ＭＳ Ｐゴシック" panose="020B0600070205080204" pitchFamily="50" charset="-128"/>
              </a:rPr>
              <a:t>を示してください</a:t>
            </a:r>
            <a:endParaRPr lang="ja-JP" altLang="en-US" sz="1600" dirty="0">
              <a:solidFill>
                <a:srgbClr val="2E3558"/>
              </a:solidFill>
              <a:latin typeface="+mn-ea"/>
            </a:endParaRPr>
          </a:p>
        </p:txBody>
      </p:sp>
      <p:sp>
        <p:nvSpPr>
          <p:cNvPr id="20" name="TextBox 51">
            <a:extLst>
              <a:ext uri="{FF2B5EF4-FFF2-40B4-BE49-F238E27FC236}">
                <a16:creationId xmlns:a16="http://schemas.microsoft.com/office/drawing/2014/main" id="{DF29880A-4D8B-DAFF-7714-22EC917DD466}"/>
              </a:ext>
            </a:extLst>
          </p:cNvPr>
          <p:cNvSpPr txBox="1"/>
          <p:nvPr/>
        </p:nvSpPr>
        <p:spPr>
          <a:xfrm>
            <a:off x="4077817" y="6164815"/>
            <a:ext cx="3996000" cy="32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lgn="ctr"/>
            <a:r>
              <a:rPr lang="ja-JP" altLang="en-US" sz="1600" dirty="0">
                <a:solidFill>
                  <a:srgbClr val="2E3558"/>
                </a:solidFill>
                <a:latin typeface="+mn-ea"/>
              </a:rPr>
              <a:t>参照した資料の出所について記載ください</a:t>
            </a:r>
          </a:p>
        </p:txBody>
      </p:sp>
      <p:sp>
        <p:nvSpPr>
          <p:cNvPr id="23" name="正方形/長方形 22">
            <a:extLst>
              <a:ext uri="{FF2B5EF4-FFF2-40B4-BE49-F238E27FC236}">
                <a16:creationId xmlns:a16="http://schemas.microsoft.com/office/drawing/2014/main" id="{C26886B6-1D7B-D0CE-5735-F06F84E7F56F}"/>
              </a:ext>
            </a:extLst>
          </p:cNvPr>
          <p:cNvSpPr/>
          <p:nvPr/>
        </p:nvSpPr>
        <p:spPr>
          <a:xfrm>
            <a:off x="765817" y="6002815"/>
            <a:ext cx="10620000" cy="648000"/>
          </a:xfrm>
          <a:prstGeom prst="rect">
            <a:avLst/>
          </a:prstGeom>
          <a:noFill/>
          <a:ln w="9525" cap="rnd" cmpd="sng" algn="ctr">
            <a:solidFill>
              <a:schemeClr val="bg1">
                <a:lumMod val="85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200" dirty="0">
                <a:solidFill>
                  <a:schemeClr val="tx1"/>
                </a:solidFill>
                <a:latin typeface="Meiryo UI" panose="020B0604030504040204" pitchFamily="50" charset="-128"/>
                <a:ea typeface="Meiryo UI" panose="020B0604030504040204" pitchFamily="50" charset="-128"/>
              </a:rPr>
              <a:t>（出所）</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200" dirty="0">
                <a:solidFill>
                  <a:schemeClr val="tx1"/>
                </a:solidFill>
                <a:latin typeface="Meiryo UI" panose="020B0604030504040204" pitchFamily="50" charset="-128"/>
                <a:ea typeface="Meiryo UI" panose="020B0604030504040204" pitchFamily="50" charset="-128"/>
              </a:rPr>
              <a:t>XXX</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1078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hink-cell data - do not delete" hidden="1">
            <a:extLst>
              <a:ext uri="{FF2B5EF4-FFF2-40B4-BE49-F238E27FC236}">
                <a16:creationId xmlns:a16="http://schemas.microsoft.com/office/drawing/2014/main" id="{04CBA603-B9F5-F848-EFEA-5B9BE638DFE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21" name="think-cell data - do not delete" hidden="1">
                        <a:extLst>
                          <a:ext uri="{FF2B5EF4-FFF2-40B4-BE49-F238E27FC236}">
                            <a16:creationId xmlns:a16="http://schemas.microsoft.com/office/drawing/2014/main" id="{04CBA603-B9F5-F848-EFEA-5B9BE638DFE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2</a:t>
            </a:r>
            <a:r>
              <a:rPr kumimoji="1" lang="ja-JP" altLang="en-US" sz="2000" dirty="0"/>
              <a:t>）製造拠点の選定理由</a:t>
            </a:r>
            <a:endParaRPr kumimoji="1" lang="en-US" sz="2000" dirty="0"/>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dirty="0">
                <a:solidFill>
                  <a:schemeClr val="tx1"/>
                </a:solidFill>
              </a:rPr>
              <a:t>xx</a:t>
            </a:r>
            <a:r>
              <a:rPr kumimoji="1" lang="ja-JP" altLang="en-US" dirty="0">
                <a:solidFill>
                  <a:schemeClr val="tx1"/>
                </a:solidFill>
              </a:rPr>
              <a:t>製造拠点において、</a:t>
            </a:r>
            <a:r>
              <a:rPr kumimoji="1" lang="en-US" altLang="ja-JP" dirty="0">
                <a:solidFill>
                  <a:schemeClr val="tx1"/>
                </a:solidFill>
              </a:rPr>
              <a:t>xx</a:t>
            </a:r>
            <a:r>
              <a:rPr kumimoji="1" lang="ja-JP" altLang="en-US" dirty="0">
                <a:solidFill>
                  <a:schemeClr val="tx1"/>
                </a:solidFill>
              </a:rPr>
              <a:t>の理由より</a:t>
            </a:r>
            <a:r>
              <a:rPr kumimoji="1" lang="en-US" altLang="ja-JP" dirty="0">
                <a:solidFill>
                  <a:schemeClr val="tx1"/>
                </a:solidFill>
              </a:rPr>
              <a:t>SAF</a:t>
            </a:r>
            <a:r>
              <a:rPr kumimoji="1" lang="ja-JP" altLang="en-US" dirty="0">
                <a:solidFill>
                  <a:schemeClr val="tx1"/>
                </a:solidFill>
              </a:rPr>
              <a:t>製造・供給体制を構築</a:t>
            </a: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91D9D615-FE34-DD51-AC00-26E03DA7C9C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17" name="正方形/長方形 16">
            <a:extLst>
              <a:ext uri="{FF2B5EF4-FFF2-40B4-BE49-F238E27FC236}">
                <a16:creationId xmlns:a16="http://schemas.microsoft.com/office/drawing/2014/main" id="{E9DEFF9C-EE4B-5FA6-5970-2F5D56A8225C}"/>
              </a:ext>
            </a:extLst>
          </p:cNvPr>
          <p:cNvSpPr/>
          <p:nvPr/>
        </p:nvSpPr>
        <p:spPr>
          <a:xfrm>
            <a:off x="3030451" y="1658175"/>
            <a:ext cx="8460000" cy="93239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3A00E054-7987-FEA7-F2BD-53841DDCA304}"/>
              </a:ext>
            </a:extLst>
          </p:cNvPr>
          <p:cNvSpPr/>
          <p:nvPr/>
        </p:nvSpPr>
        <p:spPr>
          <a:xfrm>
            <a:off x="754627" y="1651751"/>
            <a:ext cx="2124000" cy="932391"/>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他業種における</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脱炭素化への寄与</a:t>
            </a:r>
          </a:p>
        </p:txBody>
      </p:sp>
      <p:grpSp>
        <p:nvGrpSpPr>
          <p:cNvPr id="10" name="グループ化 9">
            <a:extLst>
              <a:ext uri="{FF2B5EF4-FFF2-40B4-BE49-F238E27FC236}">
                <a16:creationId xmlns:a16="http://schemas.microsoft.com/office/drawing/2014/main" id="{DC47D3B0-55BC-54B1-B220-DCA06907347E}"/>
              </a:ext>
            </a:extLst>
          </p:cNvPr>
          <p:cNvGrpSpPr/>
          <p:nvPr/>
        </p:nvGrpSpPr>
        <p:grpSpPr>
          <a:xfrm>
            <a:off x="746777" y="1224775"/>
            <a:ext cx="2160000" cy="360000"/>
            <a:chOff x="543578" y="1377175"/>
            <a:chExt cx="5239039" cy="360000"/>
          </a:xfrm>
        </p:grpSpPr>
        <p:cxnSp>
          <p:nvCxnSpPr>
            <p:cNvPr id="11" name="Straight Connector 18">
              <a:extLst>
                <a:ext uri="{FF2B5EF4-FFF2-40B4-BE49-F238E27FC236}">
                  <a16:creationId xmlns:a16="http://schemas.microsoft.com/office/drawing/2014/main" id="{E0AE8577-0197-98E8-668F-C1FAC6899446}"/>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8" name="TextBox 23">
              <a:extLst>
                <a:ext uri="{FF2B5EF4-FFF2-40B4-BE49-F238E27FC236}">
                  <a16:creationId xmlns:a16="http://schemas.microsoft.com/office/drawing/2014/main" id="{6B46A5B8-C540-2AD2-B459-3790BE799FDC}"/>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dirty="0"/>
                <a:t>製造拠点の選定視点</a:t>
              </a:r>
            </a:p>
          </p:txBody>
        </p:sp>
      </p:grpSp>
      <p:grpSp>
        <p:nvGrpSpPr>
          <p:cNvPr id="29" name="グループ化 28">
            <a:extLst>
              <a:ext uri="{FF2B5EF4-FFF2-40B4-BE49-F238E27FC236}">
                <a16:creationId xmlns:a16="http://schemas.microsoft.com/office/drawing/2014/main" id="{34B6DBEE-A7FA-458A-35B0-34009C95E2CD}"/>
              </a:ext>
            </a:extLst>
          </p:cNvPr>
          <p:cNvGrpSpPr/>
          <p:nvPr/>
        </p:nvGrpSpPr>
        <p:grpSpPr>
          <a:xfrm>
            <a:off x="3003747" y="1224775"/>
            <a:ext cx="8460000" cy="360000"/>
            <a:chOff x="543578" y="1377175"/>
            <a:chExt cx="5239039" cy="360000"/>
          </a:xfrm>
        </p:grpSpPr>
        <p:cxnSp>
          <p:nvCxnSpPr>
            <p:cNvPr id="30" name="Straight Connector 18">
              <a:extLst>
                <a:ext uri="{FF2B5EF4-FFF2-40B4-BE49-F238E27FC236}">
                  <a16:creationId xmlns:a16="http://schemas.microsoft.com/office/drawing/2014/main" id="{8D012803-D8A8-7A89-9397-747F7D664D76}"/>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3" name="TextBox 23">
              <a:extLst>
                <a:ext uri="{FF2B5EF4-FFF2-40B4-BE49-F238E27FC236}">
                  <a16:creationId xmlns:a16="http://schemas.microsoft.com/office/drawing/2014/main" id="{DD2340D2-23D1-BBFC-A332-D9C10AD4E083}"/>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理由</a:t>
              </a:r>
            </a:p>
          </p:txBody>
        </p:sp>
      </p:grpSp>
      <p:sp>
        <p:nvSpPr>
          <p:cNvPr id="37" name="正方形/長方形 36">
            <a:extLst>
              <a:ext uri="{FF2B5EF4-FFF2-40B4-BE49-F238E27FC236}">
                <a16:creationId xmlns:a16="http://schemas.microsoft.com/office/drawing/2014/main" id="{50C97B33-C84E-C3C6-A558-23E9E76E0433}"/>
              </a:ext>
            </a:extLst>
          </p:cNvPr>
          <p:cNvSpPr/>
          <p:nvPr/>
        </p:nvSpPr>
        <p:spPr>
          <a:xfrm>
            <a:off x="3022601" y="2741025"/>
            <a:ext cx="8460000" cy="93239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E09B6ACF-D3D1-C13B-27A5-4D257864C58A}"/>
              </a:ext>
            </a:extLst>
          </p:cNvPr>
          <p:cNvSpPr/>
          <p:nvPr/>
        </p:nvSpPr>
        <p:spPr>
          <a:xfrm>
            <a:off x="746777" y="2734601"/>
            <a:ext cx="2124000" cy="932391"/>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国際競争力の強化</a:t>
            </a:r>
          </a:p>
        </p:txBody>
      </p:sp>
      <p:sp>
        <p:nvSpPr>
          <p:cNvPr id="40" name="正方形/長方形 39">
            <a:extLst>
              <a:ext uri="{FF2B5EF4-FFF2-40B4-BE49-F238E27FC236}">
                <a16:creationId xmlns:a16="http://schemas.microsoft.com/office/drawing/2014/main" id="{C54A27FF-988E-CD97-CAE8-0A45D0D0A58E}"/>
              </a:ext>
            </a:extLst>
          </p:cNvPr>
          <p:cNvSpPr/>
          <p:nvPr/>
        </p:nvSpPr>
        <p:spPr>
          <a:xfrm>
            <a:off x="3022601" y="3823875"/>
            <a:ext cx="8460000" cy="93239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8AB2696B-A8F6-BE89-2A51-BC2B2BFA3BA9}"/>
              </a:ext>
            </a:extLst>
          </p:cNvPr>
          <p:cNvSpPr/>
          <p:nvPr/>
        </p:nvSpPr>
        <p:spPr>
          <a:xfrm>
            <a:off x="746777" y="3817451"/>
            <a:ext cx="2124000" cy="932391"/>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原料調達の安定化</a:t>
            </a:r>
          </a:p>
        </p:txBody>
      </p:sp>
      <p:sp>
        <p:nvSpPr>
          <p:cNvPr id="43" name="正方形/長方形 42">
            <a:extLst>
              <a:ext uri="{FF2B5EF4-FFF2-40B4-BE49-F238E27FC236}">
                <a16:creationId xmlns:a16="http://schemas.microsoft.com/office/drawing/2014/main" id="{AD52B002-3A73-4B80-9AF1-6D53081DC32D}"/>
              </a:ext>
            </a:extLst>
          </p:cNvPr>
          <p:cNvSpPr/>
          <p:nvPr/>
        </p:nvSpPr>
        <p:spPr>
          <a:xfrm>
            <a:off x="3022601" y="4906724"/>
            <a:ext cx="8460000" cy="93239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57760E9E-A03C-906E-9E12-7AD0F7F2D25C}"/>
              </a:ext>
            </a:extLst>
          </p:cNvPr>
          <p:cNvSpPr/>
          <p:nvPr/>
        </p:nvSpPr>
        <p:spPr>
          <a:xfrm>
            <a:off x="746777" y="4900300"/>
            <a:ext cx="2124000" cy="932391"/>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グリーンケミカル産業への</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展開</a:t>
            </a:r>
          </a:p>
        </p:txBody>
      </p:sp>
      <p:sp>
        <p:nvSpPr>
          <p:cNvPr id="45" name="TextBox 51">
            <a:extLst>
              <a:ext uri="{FF2B5EF4-FFF2-40B4-BE49-F238E27FC236}">
                <a16:creationId xmlns:a16="http://schemas.microsoft.com/office/drawing/2014/main" id="{FD2AEEA8-39EF-5476-F637-DC2547F50FB2}"/>
              </a:ext>
            </a:extLst>
          </p:cNvPr>
          <p:cNvSpPr txBox="1"/>
          <p:nvPr/>
        </p:nvSpPr>
        <p:spPr>
          <a:xfrm>
            <a:off x="3801579" y="1728370"/>
            <a:ext cx="7389007" cy="79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en-US" altLang="ja-JP" sz="1600" dirty="0">
                <a:solidFill>
                  <a:srgbClr val="2E3558"/>
                </a:solidFill>
                <a:latin typeface="+mn-ea"/>
              </a:rPr>
              <a:t>SAF</a:t>
            </a:r>
            <a:r>
              <a:rPr lang="ja-JP" altLang="en-US" sz="1600" dirty="0">
                <a:solidFill>
                  <a:srgbClr val="2E3558"/>
                </a:solidFill>
                <a:latin typeface="+mn-ea"/>
              </a:rPr>
              <a:t>の製造・供給に取り組むことで、他業種（</a:t>
            </a:r>
            <a:r>
              <a:rPr lang="en-US" altLang="ja-JP" sz="1600" dirty="0">
                <a:solidFill>
                  <a:srgbClr val="2E3558"/>
                </a:solidFill>
                <a:latin typeface="+mn-ea"/>
              </a:rPr>
              <a:t>SAF</a:t>
            </a:r>
            <a:r>
              <a:rPr lang="ja-JP" altLang="en-US" sz="1600" dirty="0">
                <a:solidFill>
                  <a:srgbClr val="2E3558"/>
                </a:solidFill>
                <a:latin typeface="+mn-ea"/>
              </a:rPr>
              <a:t>の連産品となるバイオディーゼル等により、船舶・トラックなどの電動化が困難な輸送部門など）における脱炭素化へ寄与する製造拠点であるなど、その理由を記載ください</a:t>
            </a:r>
            <a:endParaRPr lang="en-US" altLang="ja-JP" sz="1600" dirty="0">
              <a:solidFill>
                <a:srgbClr val="2E3558"/>
              </a:solidFill>
              <a:latin typeface="+mn-ea"/>
            </a:endParaRPr>
          </a:p>
        </p:txBody>
      </p:sp>
      <p:sp>
        <p:nvSpPr>
          <p:cNvPr id="46" name="TextBox 51">
            <a:extLst>
              <a:ext uri="{FF2B5EF4-FFF2-40B4-BE49-F238E27FC236}">
                <a16:creationId xmlns:a16="http://schemas.microsoft.com/office/drawing/2014/main" id="{3CBCD5AD-9B49-7F2D-CC6F-FD5A4C138897}"/>
              </a:ext>
            </a:extLst>
          </p:cNvPr>
          <p:cNvSpPr txBox="1"/>
          <p:nvPr/>
        </p:nvSpPr>
        <p:spPr>
          <a:xfrm>
            <a:off x="3801579" y="2811220"/>
            <a:ext cx="7389007" cy="79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dirty="0">
                <a:solidFill>
                  <a:srgbClr val="2E3558"/>
                </a:solidFill>
                <a:latin typeface="+mn-ea"/>
              </a:rPr>
              <a:t>国内のみならず海外における大規模需要に適した製造拠点であるなど、</a:t>
            </a:r>
            <a:endParaRPr lang="en-US" altLang="ja-JP" sz="1600" dirty="0">
              <a:solidFill>
                <a:srgbClr val="2E3558"/>
              </a:solidFill>
              <a:latin typeface="+mn-ea"/>
            </a:endParaRPr>
          </a:p>
          <a:p>
            <a:pPr marL="85725" indent="3175"/>
            <a:r>
              <a:rPr lang="ja-JP" altLang="en-US" sz="1600" dirty="0">
                <a:solidFill>
                  <a:srgbClr val="2E3558"/>
                </a:solidFill>
                <a:latin typeface="+mn-ea"/>
              </a:rPr>
              <a:t>その理由を記載ください</a:t>
            </a:r>
            <a:endParaRPr lang="en-US" altLang="ja-JP" sz="1600" dirty="0">
              <a:solidFill>
                <a:srgbClr val="2E3558"/>
              </a:solidFill>
              <a:latin typeface="+mn-ea"/>
            </a:endParaRPr>
          </a:p>
        </p:txBody>
      </p:sp>
      <p:sp>
        <p:nvSpPr>
          <p:cNvPr id="47" name="TextBox 51">
            <a:extLst>
              <a:ext uri="{FF2B5EF4-FFF2-40B4-BE49-F238E27FC236}">
                <a16:creationId xmlns:a16="http://schemas.microsoft.com/office/drawing/2014/main" id="{845E0C93-4CBC-2594-138B-4A5338FAA840}"/>
              </a:ext>
            </a:extLst>
          </p:cNvPr>
          <p:cNvSpPr txBox="1"/>
          <p:nvPr/>
        </p:nvSpPr>
        <p:spPr>
          <a:xfrm>
            <a:off x="3801579" y="3894070"/>
            <a:ext cx="7389007" cy="79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dirty="0">
                <a:solidFill>
                  <a:srgbClr val="2E3558"/>
                </a:solidFill>
                <a:latin typeface="+mn-ea"/>
              </a:rPr>
              <a:t>原料転換に係る原料（廃プラ、バイオエタノールなど）の安定調達に適した製造拠点であるなど、その理由を記載ください</a:t>
            </a:r>
            <a:endParaRPr lang="en-US" altLang="ja-JP" sz="1600" dirty="0">
              <a:solidFill>
                <a:srgbClr val="2E3558"/>
              </a:solidFill>
              <a:latin typeface="+mn-ea"/>
            </a:endParaRPr>
          </a:p>
        </p:txBody>
      </p:sp>
      <p:sp>
        <p:nvSpPr>
          <p:cNvPr id="48" name="TextBox 51">
            <a:extLst>
              <a:ext uri="{FF2B5EF4-FFF2-40B4-BE49-F238E27FC236}">
                <a16:creationId xmlns:a16="http://schemas.microsoft.com/office/drawing/2014/main" id="{254B4CBA-D514-A1D2-EC97-4092EA846CDD}"/>
              </a:ext>
            </a:extLst>
          </p:cNvPr>
          <p:cNvSpPr txBox="1"/>
          <p:nvPr/>
        </p:nvSpPr>
        <p:spPr>
          <a:xfrm>
            <a:off x="3801579" y="4976919"/>
            <a:ext cx="7389007" cy="79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dirty="0">
                <a:solidFill>
                  <a:srgbClr val="2E3558"/>
                </a:solidFill>
                <a:latin typeface="+mn-ea"/>
              </a:rPr>
              <a:t>化学、プラントメーカーとの連動（例：プラント建設、運転技術、触媒の提供）など、</a:t>
            </a:r>
            <a:endParaRPr lang="en-US" altLang="ja-JP" sz="1600" dirty="0">
              <a:solidFill>
                <a:srgbClr val="2E3558"/>
              </a:solidFill>
              <a:latin typeface="+mn-ea"/>
            </a:endParaRPr>
          </a:p>
          <a:p>
            <a:pPr marL="85725" indent="3175"/>
            <a:r>
              <a:rPr lang="ja-JP" altLang="en-US" sz="1600" dirty="0">
                <a:solidFill>
                  <a:srgbClr val="2E3558"/>
                </a:solidFill>
                <a:latin typeface="+mn-ea"/>
              </a:rPr>
              <a:t>その理由を記載ください</a:t>
            </a:r>
            <a:endParaRPr lang="en-US" altLang="ja-JP" sz="1600" dirty="0">
              <a:solidFill>
                <a:srgbClr val="2E3558"/>
              </a:solidFill>
              <a:latin typeface="+mn-ea"/>
            </a:endParaRPr>
          </a:p>
        </p:txBody>
      </p:sp>
      <p:sp>
        <p:nvSpPr>
          <p:cNvPr id="49" name="TextBox 51">
            <a:extLst>
              <a:ext uri="{FF2B5EF4-FFF2-40B4-BE49-F238E27FC236}">
                <a16:creationId xmlns:a16="http://schemas.microsoft.com/office/drawing/2014/main" id="{A1FE2D26-3104-A2FE-4223-65D8AA7DED85}"/>
              </a:ext>
            </a:extLst>
          </p:cNvPr>
          <p:cNvSpPr txBox="1"/>
          <p:nvPr/>
        </p:nvSpPr>
        <p:spPr>
          <a:xfrm>
            <a:off x="754627" y="5950950"/>
            <a:ext cx="10727974" cy="369474"/>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必要に応じてバックデータを補足として別頁に追加してください</a:t>
            </a:r>
          </a:p>
        </p:txBody>
      </p:sp>
    </p:spTree>
    <p:extLst>
      <p:ext uri="{BB962C8B-B14F-4D97-AF65-F5344CB8AC3E}">
        <p14:creationId xmlns:p14="http://schemas.microsoft.com/office/powerpoint/2010/main" val="10762954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 name="think-cell data - do not delete" hidden="1">
            <a:extLst>
              <a:ext uri="{FF2B5EF4-FFF2-40B4-BE49-F238E27FC236}">
                <a16:creationId xmlns:a16="http://schemas.microsoft.com/office/drawing/2014/main" id="{E76DF1BA-ED21-044A-C8A3-6052A3626FC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70" name="think-cell data - do not delete" hidden="1">
                        <a:extLst>
                          <a:ext uri="{FF2B5EF4-FFF2-40B4-BE49-F238E27FC236}">
                            <a16:creationId xmlns:a16="http://schemas.microsoft.com/office/drawing/2014/main" id="{E76DF1BA-ED21-044A-C8A3-6052A3626FC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3</a:t>
            </a:r>
            <a:r>
              <a:rPr kumimoji="1" lang="ja-JP" altLang="en-US" sz="2000" dirty="0"/>
              <a:t>）事業の特徴・勝ち筋（</a:t>
            </a:r>
            <a:r>
              <a:rPr kumimoji="1" lang="en-US" altLang="ja-JP" sz="2000" dirty="0"/>
              <a:t>1/2</a:t>
            </a:r>
            <a:r>
              <a:rPr kumimoji="1" lang="ja-JP" altLang="en-US" sz="2000" dirty="0"/>
              <a:t>）</a:t>
            </a:r>
            <a:endParaRPr kumimoji="1" lang="en-US" sz="2000" dirty="0"/>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の強みを活かして、</a:t>
            </a:r>
            <a:r>
              <a:rPr kumimoji="1" lang="en-US" altLang="ja-JP">
                <a:solidFill>
                  <a:schemeClr val="tx1"/>
                </a:solidFill>
              </a:rPr>
              <a:t>xx</a:t>
            </a:r>
            <a:r>
              <a:rPr kumimoji="1" lang="ja-JP" altLang="en-US">
                <a:solidFill>
                  <a:schemeClr val="tx1"/>
                </a:solidFill>
              </a:rPr>
              <a:t>の観点から差別化を目指す</a:t>
            </a:r>
            <a:endParaRPr kumimoji="1" lang="en-US" altLang="ja-JP">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91D9D615-FE34-DD51-AC00-26E03DA7C9C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10" name="Straight Connector 13">
            <a:extLst>
              <a:ext uri="{FF2B5EF4-FFF2-40B4-BE49-F238E27FC236}">
                <a16:creationId xmlns:a16="http://schemas.microsoft.com/office/drawing/2014/main" id="{1E562E98-71A9-B4BC-2754-640E2FCF9633}"/>
              </a:ext>
            </a:extLst>
          </p:cNvPr>
          <p:cNvCxnSpPr>
            <a:cxnSpLocks/>
          </p:cNvCxnSpPr>
          <p:nvPr/>
        </p:nvCxnSpPr>
        <p:spPr>
          <a:xfrm>
            <a:off x="6966127" y="1707438"/>
            <a:ext cx="0" cy="4428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7A6FF9CD-98DC-66D5-9784-4357331799B0}"/>
              </a:ext>
            </a:extLst>
          </p:cNvPr>
          <p:cNvGrpSpPr/>
          <p:nvPr/>
        </p:nvGrpSpPr>
        <p:grpSpPr>
          <a:xfrm>
            <a:off x="7239752" y="4216562"/>
            <a:ext cx="4248000" cy="1764000"/>
            <a:chOff x="7239752" y="4397088"/>
            <a:chExt cx="4248000" cy="1764000"/>
          </a:xfrm>
        </p:grpSpPr>
        <p:sp>
          <p:nvSpPr>
            <p:cNvPr id="13" name="TextBox 35" descr="ｔ">
              <a:extLst>
                <a:ext uri="{FF2B5EF4-FFF2-40B4-BE49-F238E27FC236}">
                  <a16:creationId xmlns:a16="http://schemas.microsoft.com/office/drawing/2014/main" id="{1A02E28D-50EE-6B53-777C-90D9E1F7951D}"/>
                </a:ext>
              </a:extLst>
            </p:cNvPr>
            <p:cNvSpPr txBox="1"/>
            <p:nvPr/>
          </p:nvSpPr>
          <p:spPr>
            <a:xfrm>
              <a:off x="7239752" y="4397088"/>
              <a:ext cx="4248000" cy="1764000"/>
            </a:xfrm>
            <a:prstGeom prst="rect">
              <a:avLst/>
            </a:prstGeom>
            <a:solidFill>
              <a:schemeClr val="accent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400" b="1" dirty="0">
                  <a:solidFill>
                    <a:schemeClr val="tx1"/>
                  </a:solidFill>
                  <a:latin typeface="Meiryo UI" panose="020B0604030504040204" pitchFamily="50" charset="-128"/>
                  <a:ea typeface="Meiryo UI" panose="020B0604030504040204" pitchFamily="50" charset="-128"/>
                </a:rPr>
                <a:t>戦略方針</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XXXX</a:t>
              </a:r>
            </a:p>
          </p:txBody>
        </p:sp>
        <p:cxnSp>
          <p:nvCxnSpPr>
            <p:cNvPr id="52" name="Straight Connector 30">
              <a:extLst>
                <a:ext uri="{FF2B5EF4-FFF2-40B4-BE49-F238E27FC236}">
                  <a16:creationId xmlns:a16="http://schemas.microsoft.com/office/drawing/2014/main" id="{9EB0286B-02D5-20C7-D5F2-2AD62B16869E}"/>
                </a:ext>
              </a:extLst>
            </p:cNvPr>
            <p:cNvCxnSpPr>
              <a:cxnSpLocks/>
            </p:cNvCxnSpPr>
            <p:nvPr/>
          </p:nvCxnSpPr>
          <p:spPr>
            <a:xfrm flipH="1">
              <a:off x="7243978" y="4397088"/>
              <a:ext cx="0" cy="1764000"/>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7" name="グループ化 96">
            <a:extLst>
              <a:ext uri="{FF2B5EF4-FFF2-40B4-BE49-F238E27FC236}">
                <a16:creationId xmlns:a16="http://schemas.microsoft.com/office/drawing/2014/main" id="{9099E443-2247-3B06-1C8C-15319FA21871}"/>
              </a:ext>
            </a:extLst>
          </p:cNvPr>
          <p:cNvGrpSpPr/>
          <p:nvPr/>
        </p:nvGrpSpPr>
        <p:grpSpPr>
          <a:xfrm>
            <a:off x="7232784" y="1800042"/>
            <a:ext cx="4254233" cy="900000"/>
            <a:chOff x="7232784" y="1800042"/>
            <a:chExt cx="4254233" cy="900000"/>
          </a:xfrm>
        </p:grpSpPr>
        <p:sp>
          <p:nvSpPr>
            <p:cNvPr id="12" name="TextBox 52">
              <a:extLst>
                <a:ext uri="{FF2B5EF4-FFF2-40B4-BE49-F238E27FC236}">
                  <a16:creationId xmlns:a16="http://schemas.microsoft.com/office/drawing/2014/main" id="{75234390-01E3-34C3-DCE7-5F86457A28AA}"/>
                </a:ext>
              </a:extLst>
            </p:cNvPr>
            <p:cNvSpPr txBox="1"/>
            <p:nvPr/>
          </p:nvSpPr>
          <p:spPr>
            <a:xfrm>
              <a:off x="7239017" y="1800042"/>
              <a:ext cx="4248000" cy="900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自社の強み</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53" name="Straight Connector 82">
              <a:extLst>
                <a:ext uri="{FF2B5EF4-FFF2-40B4-BE49-F238E27FC236}">
                  <a16:creationId xmlns:a16="http://schemas.microsoft.com/office/drawing/2014/main" id="{82263101-BF61-F33D-5891-F357003E05F6}"/>
                </a:ext>
              </a:extLst>
            </p:cNvPr>
            <p:cNvCxnSpPr>
              <a:cxnSpLocks/>
            </p:cNvCxnSpPr>
            <p:nvPr/>
          </p:nvCxnSpPr>
          <p:spPr>
            <a:xfrm>
              <a:off x="7232784" y="1800042"/>
              <a:ext cx="0" cy="900000"/>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cxnSp>
        <p:nvCxnSpPr>
          <p:cNvPr id="60" name="Straight Connector 75">
            <a:extLst>
              <a:ext uri="{FF2B5EF4-FFF2-40B4-BE49-F238E27FC236}">
                <a16:creationId xmlns:a16="http://schemas.microsoft.com/office/drawing/2014/main" id="{6BC5B852-ADD0-2903-D55A-79EEF7181BBD}"/>
              </a:ext>
            </a:extLst>
          </p:cNvPr>
          <p:cNvCxnSpPr>
            <a:cxnSpLocks/>
          </p:cNvCxnSpPr>
          <p:nvPr/>
        </p:nvCxnSpPr>
        <p:spPr>
          <a:xfrm flipH="1">
            <a:off x="7232784" y="3986389"/>
            <a:ext cx="4242735"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98" name="グループ化 97">
            <a:extLst>
              <a:ext uri="{FF2B5EF4-FFF2-40B4-BE49-F238E27FC236}">
                <a16:creationId xmlns:a16="http://schemas.microsoft.com/office/drawing/2014/main" id="{51EA9176-7A75-459C-577C-9E32BC18035C}"/>
              </a:ext>
            </a:extLst>
          </p:cNvPr>
          <p:cNvGrpSpPr/>
          <p:nvPr/>
        </p:nvGrpSpPr>
        <p:grpSpPr>
          <a:xfrm>
            <a:off x="7239753" y="2872176"/>
            <a:ext cx="4254232" cy="900000"/>
            <a:chOff x="7239753" y="2872176"/>
            <a:chExt cx="4254232" cy="900000"/>
          </a:xfrm>
        </p:grpSpPr>
        <p:sp>
          <p:nvSpPr>
            <p:cNvPr id="59" name="TextBox 52">
              <a:extLst>
                <a:ext uri="{FF2B5EF4-FFF2-40B4-BE49-F238E27FC236}">
                  <a16:creationId xmlns:a16="http://schemas.microsoft.com/office/drawing/2014/main" id="{46E40BF9-9189-04CD-3F30-083F51F47028}"/>
                </a:ext>
              </a:extLst>
            </p:cNvPr>
            <p:cNvSpPr txBox="1"/>
            <p:nvPr/>
          </p:nvSpPr>
          <p:spPr>
            <a:xfrm>
              <a:off x="7245985" y="2872176"/>
              <a:ext cx="4248000" cy="900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dirty="0">
                  <a:solidFill>
                    <a:schemeClr val="tx1"/>
                  </a:solidFill>
                  <a:latin typeface="Meiryo UI" panose="020B0604030504040204" pitchFamily="50" charset="-128"/>
                  <a:ea typeface="Meiryo UI" panose="020B0604030504040204" pitchFamily="50" charset="-128"/>
                </a:rPr>
                <a:t>自社の弱み及び対応</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XXXX</a:t>
              </a:r>
            </a:p>
          </p:txBody>
        </p:sp>
        <p:cxnSp>
          <p:nvCxnSpPr>
            <p:cNvPr id="61" name="Straight Connector 82">
              <a:extLst>
                <a:ext uri="{FF2B5EF4-FFF2-40B4-BE49-F238E27FC236}">
                  <a16:creationId xmlns:a16="http://schemas.microsoft.com/office/drawing/2014/main" id="{A3B580B4-8B11-D67B-E193-875F2C5F94A5}"/>
                </a:ext>
              </a:extLst>
            </p:cNvPr>
            <p:cNvCxnSpPr>
              <a:cxnSpLocks/>
            </p:cNvCxnSpPr>
            <p:nvPr/>
          </p:nvCxnSpPr>
          <p:spPr>
            <a:xfrm>
              <a:off x="7239753" y="2872176"/>
              <a:ext cx="0" cy="900000"/>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46" name="グループ化 45">
            <a:extLst>
              <a:ext uri="{FF2B5EF4-FFF2-40B4-BE49-F238E27FC236}">
                <a16:creationId xmlns:a16="http://schemas.microsoft.com/office/drawing/2014/main" id="{C6ADA8AD-DA2C-03BB-FCF3-9934302188C2}"/>
              </a:ext>
            </a:extLst>
          </p:cNvPr>
          <p:cNvGrpSpPr/>
          <p:nvPr/>
        </p:nvGrpSpPr>
        <p:grpSpPr>
          <a:xfrm>
            <a:off x="756291" y="2152964"/>
            <a:ext cx="5989378" cy="1224000"/>
            <a:chOff x="756291" y="2152964"/>
            <a:chExt cx="5989378" cy="1145966"/>
          </a:xfrm>
        </p:grpSpPr>
        <p:sp>
          <p:nvSpPr>
            <p:cNvPr id="75" name="正方形/長方形 74">
              <a:extLst>
                <a:ext uri="{FF2B5EF4-FFF2-40B4-BE49-F238E27FC236}">
                  <a16:creationId xmlns:a16="http://schemas.microsoft.com/office/drawing/2014/main" id="{5BCDAF75-6308-EA4F-A052-94D9F4D75108}"/>
                </a:ext>
              </a:extLst>
            </p:cNvPr>
            <p:cNvSpPr/>
            <p:nvPr/>
          </p:nvSpPr>
          <p:spPr>
            <a:xfrm>
              <a:off x="756291" y="2152964"/>
              <a:ext cx="1332000" cy="1145966"/>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300" dirty="0">
                  <a:solidFill>
                    <a:schemeClr val="tx1"/>
                  </a:solidFill>
                  <a:latin typeface="Meiryo UI" panose="020B0604030504040204" pitchFamily="50" charset="-128"/>
                  <a:ea typeface="Meiryo UI" panose="020B0604030504040204" pitchFamily="50" charset="-128"/>
                </a:rPr>
                <a:t>自社</a:t>
              </a:r>
              <a:endParaRPr kumimoji="1" lang="ja-JP" altLang="en-US" sz="1100" dirty="0">
                <a:solidFill>
                  <a:srgbClr val="FF0000"/>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D60374D5-3CEA-6EF3-8E36-4113D72273EF}"/>
                </a:ext>
              </a:extLst>
            </p:cNvPr>
            <p:cNvSpPr/>
            <p:nvPr/>
          </p:nvSpPr>
          <p:spPr>
            <a:xfrm>
              <a:off x="2209806"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86" name="正方形/長方形 85">
              <a:extLst>
                <a:ext uri="{FF2B5EF4-FFF2-40B4-BE49-F238E27FC236}">
                  <a16:creationId xmlns:a16="http://schemas.microsoft.com/office/drawing/2014/main" id="{C8998247-9E44-6873-6DAE-D04B07D277EC}"/>
                </a:ext>
              </a:extLst>
            </p:cNvPr>
            <p:cNvSpPr/>
            <p:nvPr/>
          </p:nvSpPr>
          <p:spPr>
            <a:xfrm>
              <a:off x="3751330"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BE9FC954-6392-B2D2-1F5E-FCFE04BD10F7}"/>
                </a:ext>
              </a:extLst>
            </p:cNvPr>
            <p:cNvSpPr/>
            <p:nvPr/>
          </p:nvSpPr>
          <p:spPr>
            <a:xfrm>
              <a:off x="5305669"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25" name="グループ化 24">
            <a:extLst>
              <a:ext uri="{FF2B5EF4-FFF2-40B4-BE49-F238E27FC236}">
                <a16:creationId xmlns:a16="http://schemas.microsoft.com/office/drawing/2014/main" id="{24C90848-2AE6-B5FA-41F0-68D759A6DF36}"/>
              </a:ext>
            </a:extLst>
          </p:cNvPr>
          <p:cNvGrpSpPr/>
          <p:nvPr/>
        </p:nvGrpSpPr>
        <p:grpSpPr>
          <a:xfrm>
            <a:off x="746778" y="1224775"/>
            <a:ext cx="5998891" cy="360000"/>
            <a:chOff x="543578" y="1377175"/>
            <a:chExt cx="5239039" cy="360000"/>
          </a:xfrm>
        </p:grpSpPr>
        <p:cxnSp>
          <p:nvCxnSpPr>
            <p:cNvPr id="26" name="Straight Connector 18">
              <a:extLst>
                <a:ext uri="{FF2B5EF4-FFF2-40B4-BE49-F238E27FC236}">
                  <a16:creationId xmlns:a16="http://schemas.microsoft.com/office/drawing/2014/main" id="{C8DD0D17-100D-11B3-6929-A9E04B49C3C5}"/>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7" name="TextBox 23">
              <a:extLst>
                <a:ext uri="{FF2B5EF4-FFF2-40B4-BE49-F238E27FC236}">
                  <a16:creationId xmlns:a16="http://schemas.microsoft.com/office/drawing/2014/main" id="{3396132E-4646-124F-5D97-BB94A90CD46B}"/>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dirty="0">
                  <a:solidFill>
                    <a:schemeClr val="tx1"/>
                  </a:solidFill>
                </a:rPr>
                <a:t>競合に対する自社の優位性・ポジショニング</a:t>
              </a:r>
            </a:p>
          </p:txBody>
        </p:sp>
      </p:grpSp>
      <p:grpSp>
        <p:nvGrpSpPr>
          <p:cNvPr id="28" name="グループ化 27">
            <a:extLst>
              <a:ext uri="{FF2B5EF4-FFF2-40B4-BE49-F238E27FC236}">
                <a16:creationId xmlns:a16="http://schemas.microsoft.com/office/drawing/2014/main" id="{64783453-9F34-E985-D693-206D81DCC898}"/>
              </a:ext>
            </a:extLst>
          </p:cNvPr>
          <p:cNvGrpSpPr/>
          <p:nvPr/>
        </p:nvGrpSpPr>
        <p:grpSpPr>
          <a:xfrm>
            <a:off x="7135350" y="1224775"/>
            <a:ext cx="4356000" cy="360000"/>
            <a:chOff x="543578" y="1377175"/>
            <a:chExt cx="5239039" cy="360000"/>
          </a:xfrm>
        </p:grpSpPr>
        <p:cxnSp>
          <p:nvCxnSpPr>
            <p:cNvPr id="29" name="Straight Connector 18">
              <a:extLst>
                <a:ext uri="{FF2B5EF4-FFF2-40B4-BE49-F238E27FC236}">
                  <a16:creationId xmlns:a16="http://schemas.microsoft.com/office/drawing/2014/main" id="{5F2C898F-64AB-39E4-A9E6-C77E22683C64}"/>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0" name="TextBox 23">
              <a:extLst>
                <a:ext uri="{FF2B5EF4-FFF2-40B4-BE49-F238E27FC236}">
                  <a16:creationId xmlns:a16="http://schemas.microsoft.com/office/drawing/2014/main" id="{75D8F41B-41E8-E0F8-3781-9BE314B4AAA2}"/>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自社の強み、弱み（経営資源）</a:t>
              </a:r>
            </a:p>
          </p:txBody>
        </p:sp>
      </p:grpSp>
      <p:grpSp>
        <p:nvGrpSpPr>
          <p:cNvPr id="37" name="グループ化 36">
            <a:extLst>
              <a:ext uri="{FF2B5EF4-FFF2-40B4-BE49-F238E27FC236}">
                <a16:creationId xmlns:a16="http://schemas.microsoft.com/office/drawing/2014/main" id="{3FE6A02C-FC74-03EB-BB1C-0AD6A6DC2235}"/>
              </a:ext>
            </a:extLst>
          </p:cNvPr>
          <p:cNvGrpSpPr/>
          <p:nvPr/>
        </p:nvGrpSpPr>
        <p:grpSpPr>
          <a:xfrm>
            <a:off x="2209806" y="1721213"/>
            <a:ext cx="1440000" cy="360000"/>
            <a:chOff x="543578" y="1377175"/>
            <a:chExt cx="5239039" cy="360000"/>
          </a:xfrm>
        </p:grpSpPr>
        <p:cxnSp>
          <p:nvCxnSpPr>
            <p:cNvPr id="38" name="Straight Connector 18">
              <a:extLst>
                <a:ext uri="{FF2B5EF4-FFF2-40B4-BE49-F238E27FC236}">
                  <a16:creationId xmlns:a16="http://schemas.microsoft.com/office/drawing/2014/main" id="{02072F63-0225-DBB6-4C9A-526A148FB525}"/>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9" name="TextBox 23">
              <a:extLst>
                <a:ext uri="{FF2B5EF4-FFF2-40B4-BE49-F238E27FC236}">
                  <a16:creationId xmlns:a16="http://schemas.microsoft.com/office/drawing/2014/main" id="{AC47956B-EE25-D4AB-16E6-4B71C7EB2240}"/>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評価軸１</a:t>
              </a:r>
            </a:p>
          </p:txBody>
        </p:sp>
      </p:grpSp>
      <p:grpSp>
        <p:nvGrpSpPr>
          <p:cNvPr id="40" name="グループ化 39">
            <a:extLst>
              <a:ext uri="{FF2B5EF4-FFF2-40B4-BE49-F238E27FC236}">
                <a16:creationId xmlns:a16="http://schemas.microsoft.com/office/drawing/2014/main" id="{FB2B8035-AE85-C8D6-BF8F-ED60FAAFEFEF}"/>
              </a:ext>
            </a:extLst>
          </p:cNvPr>
          <p:cNvGrpSpPr/>
          <p:nvPr/>
        </p:nvGrpSpPr>
        <p:grpSpPr>
          <a:xfrm>
            <a:off x="3756563" y="1714872"/>
            <a:ext cx="1440000" cy="360000"/>
            <a:chOff x="543578" y="1377175"/>
            <a:chExt cx="5239039" cy="360000"/>
          </a:xfrm>
        </p:grpSpPr>
        <p:cxnSp>
          <p:nvCxnSpPr>
            <p:cNvPr id="41" name="Straight Connector 18">
              <a:extLst>
                <a:ext uri="{FF2B5EF4-FFF2-40B4-BE49-F238E27FC236}">
                  <a16:creationId xmlns:a16="http://schemas.microsoft.com/office/drawing/2014/main" id="{89986AAC-31AA-2841-F147-5AC20EFD942F}"/>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2" name="TextBox 23">
              <a:extLst>
                <a:ext uri="{FF2B5EF4-FFF2-40B4-BE49-F238E27FC236}">
                  <a16:creationId xmlns:a16="http://schemas.microsoft.com/office/drawing/2014/main" id="{232F4D43-22A6-49C0-9AE4-B2E22A73A0A4}"/>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評価軸２</a:t>
              </a:r>
            </a:p>
          </p:txBody>
        </p:sp>
      </p:grpSp>
      <p:grpSp>
        <p:nvGrpSpPr>
          <p:cNvPr id="43" name="グループ化 42">
            <a:extLst>
              <a:ext uri="{FF2B5EF4-FFF2-40B4-BE49-F238E27FC236}">
                <a16:creationId xmlns:a16="http://schemas.microsoft.com/office/drawing/2014/main" id="{0F026536-4460-CF13-CDC5-5FAD3DCBAEC5}"/>
              </a:ext>
            </a:extLst>
          </p:cNvPr>
          <p:cNvGrpSpPr/>
          <p:nvPr/>
        </p:nvGrpSpPr>
        <p:grpSpPr>
          <a:xfrm>
            <a:off x="5298087" y="1714872"/>
            <a:ext cx="1440000" cy="360000"/>
            <a:chOff x="543578" y="1377175"/>
            <a:chExt cx="5239039" cy="360000"/>
          </a:xfrm>
        </p:grpSpPr>
        <p:cxnSp>
          <p:nvCxnSpPr>
            <p:cNvPr id="44" name="Straight Connector 18">
              <a:extLst>
                <a:ext uri="{FF2B5EF4-FFF2-40B4-BE49-F238E27FC236}">
                  <a16:creationId xmlns:a16="http://schemas.microsoft.com/office/drawing/2014/main" id="{33A3C038-BFDC-86D0-DE63-370BF7528055}"/>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5" name="TextBox 23">
              <a:extLst>
                <a:ext uri="{FF2B5EF4-FFF2-40B4-BE49-F238E27FC236}">
                  <a16:creationId xmlns:a16="http://schemas.microsoft.com/office/drawing/2014/main" id="{4F51A48A-AE4C-84E3-9676-DEF235021158}"/>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評価軸３</a:t>
              </a:r>
            </a:p>
          </p:txBody>
        </p:sp>
      </p:grpSp>
      <p:grpSp>
        <p:nvGrpSpPr>
          <p:cNvPr id="55" name="グループ化 54">
            <a:extLst>
              <a:ext uri="{FF2B5EF4-FFF2-40B4-BE49-F238E27FC236}">
                <a16:creationId xmlns:a16="http://schemas.microsoft.com/office/drawing/2014/main" id="{B17DEB72-12A2-F128-E4B0-434C2269F398}"/>
              </a:ext>
            </a:extLst>
          </p:cNvPr>
          <p:cNvGrpSpPr/>
          <p:nvPr/>
        </p:nvGrpSpPr>
        <p:grpSpPr>
          <a:xfrm>
            <a:off x="756291" y="3456952"/>
            <a:ext cx="5989378" cy="1224000"/>
            <a:chOff x="756291" y="2152964"/>
            <a:chExt cx="5989378" cy="1145966"/>
          </a:xfrm>
        </p:grpSpPr>
        <p:sp>
          <p:nvSpPr>
            <p:cNvPr id="56" name="正方形/長方形 55">
              <a:extLst>
                <a:ext uri="{FF2B5EF4-FFF2-40B4-BE49-F238E27FC236}">
                  <a16:creationId xmlns:a16="http://schemas.microsoft.com/office/drawing/2014/main" id="{15A54ED6-3919-D890-A4E6-99F40CCA72FE}"/>
                </a:ext>
              </a:extLst>
            </p:cNvPr>
            <p:cNvSpPr/>
            <p:nvPr/>
          </p:nvSpPr>
          <p:spPr>
            <a:xfrm>
              <a:off x="756291" y="2152964"/>
              <a:ext cx="1332000" cy="1145966"/>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chemeClr val="tx1"/>
                  </a:solidFill>
                  <a:latin typeface="Meiryo UI" panose="020B0604030504040204" pitchFamily="50" charset="-128"/>
                  <a:ea typeface="Meiryo UI" panose="020B0604030504040204" pitchFamily="50" charset="-128"/>
                </a:rPr>
                <a:t>競合</a:t>
              </a:r>
              <a:r>
                <a:rPr kumimoji="1" lang="en-US" altLang="ja-JP" sz="1200" dirty="0">
                  <a:solidFill>
                    <a:schemeClr val="tx1"/>
                  </a:solidFill>
                  <a:latin typeface="Meiryo UI" panose="020B0604030504040204" pitchFamily="50" charset="-128"/>
                  <a:ea typeface="Meiryo UI" panose="020B0604030504040204" pitchFamily="50" charset="-128"/>
                </a:rPr>
                <a:t>A</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9E62E372-B661-92E4-29A5-4A7FA1438C95}"/>
                </a:ext>
              </a:extLst>
            </p:cNvPr>
            <p:cNvSpPr/>
            <p:nvPr/>
          </p:nvSpPr>
          <p:spPr>
            <a:xfrm>
              <a:off x="2209806"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62" name="正方形/長方形 61">
              <a:extLst>
                <a:ext uri="{FF2B5EF4-FFF2-40B4-BE49-F238E27FC236}">
                  <a16:creationId xmlns:a16="http://schemas.microsoft.com/office/drawing/2014/main" id="{D1FA7D05-72B9-2B75-C76C-7B63F5D22304}"/>
                </a:ext>
              </a:extLst>
            </p:cNvPr>
            <p:cNvSpPr/>
            <p:nvPr/>
          </p:nvSpPr>
          <p:spPr>
            <a:xfrm>
              <a:off x="3751330"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F776445B-9802-C20A-7B1F-8E6993D8E069}"/>
                </a:ext>
              </a:extLst>
            </p:cNvPr>
            <p:cNvSpPr/>
            <p:nvPr/>
          </p:nvSpPr>
          <p:spPr>
            <a:xfrm>
              <a:off x="5305669"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en-US" altLang="ja-JP" sz="1200">
                <a:solidFill>
                  <a:schemeClr val="tx1"/>
                </a:solidFill>
                <a:latin typeface="Meiryo UI" panose="020B0604030504040204" pitchFamily="50" charset="-128"/>
                <a:ea typeface="Meiryo UI" panose="020B0604030504040204" pitchFamily="50" charset="-128"/>
              </a:endParaRPr>
            </a:p>
          </p:txBody>
        </p:sp>
      </p:grpSp>
      <p:grpSp>
        <p:nvGrpSpPr>
          <p:cNvPr id="64" name="グループ化 63">
            <a:extLst>
              <a:ext uri="{FF2B5EF4-FFF2-40B4-BE49-F238E27FC236}">
                <a16:creationId xmlns:a16="http://schemas.microsoft.com/office/drawing/2014/main" id="{7DB14209-5C7C-FE72-69C7-BB2549B1AD15}"/>
              </a:ext>
            </a:extLst>
          </p:cNvPr>
          <p:cNvGrpSpPr/>
          <p:nvPr/>
        </p:nvGrpSpPr>
        <p:grpSpPr>
          <a:xfrm>
            <a:off x="756303" y="4756562"/>
            <a:ext cx="5989378" cy="1224000"/>
            <a:chOff x="756291" y="2152964"/>
            <a:chExt cx="5989378" cy="1145966"/>
          </a:xfrm>
        </p:grpSpPr>
        <p:sp>
          <p:nvSpPr>
            <p:cNvPr id="65" name="正方形/長方形 64">
              <a:extLst>
                <a:ext uri="{FF2B5EF4-FFF2-40B4-BE49-F238E27FC236}">
                  <a16:creationId xmlns:a16="http://schemas.microsoft.com/office/drawing/2014/main" id="{1E8AA585-A106-5FDD-F694-8273450B6D95}"/>
                </a:ext>
              </a:extLst>
            </p:cNvPr>
            <p:cNvSpPr/>
            <p:nvPr/>
          </p:nvSpPr>
          <p:spPr>
            <a:xfrm>
              <a:off x="756291" y="2152964"/>
              <a:ext cx="1332000" cy="1145966"/>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300" dirty="0">
                  <a:solidFill>
                    <a:schemeClr val="tx1"/>
                  </a:solidFill>
                  <a:latin typeface="Meiryo UI" panose="020B0604030504040204" pitchFamily="50" charset="-128"/>
                  <a:ea typeface="Meiryo UI" panose="020B0604030504040204" pitchFamily="50" charset="-128"/>
                </a:rPr>
                <a:t>競合</a:t>
              </a:r>
              <a:r>
                <a:rPr kumimoji="1" lang="en-US" altLang="ja-JP" sz="1300" dirty="0">
                  <a:solidFill>
                    <a:schemeClr val="tx1"/>
                  </a:solidFill>
                  <a:latin typeface="Meiryo UI" panose="020B0604030504040204" pitchFamily="50" charset="-128"/>
                  <a:ea typeface="Meiryo UI" panose="020B0604030504040204" pitchFamily="50" charset="-128"/>
                </a:rPr>
                <a:t>B</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B1BB0017-FC25-60F7-AF31-7DA074F8A6E2}"/>
                </a:ext>
              </a:extLst>
            </p:cNvPr>
            <p:cNvSpPr/>
            <p:nvPr/>
          </p:nvSpPr>
          <p:spPr>
            <a:xfrm>
              <a:off x="2209806"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67" name="正方形/長方形 66">
              <a:extLst>
                <a:ext uri="{FF2B5EF4-FFF2-40B4-BE49-F238E27FC236}">
                  <a16:creationId xmlns:a16="http://schemas.microsoft.com/office/drawing/2014/main" id="{04FD45E4-E010-689E-4BC2-E91961EB55F8}"/>
                </a:ext>
              </a:extLst>
            </p:cNvPr>
            <p:cNvSpPr/>
            <p:nvPr/>
          </p:nvSpPr>
          <p:spPr>
            <a:xfrm>
              <a:off x="3751330"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FCBDA151-FAFF-3876-FFD9-9CF71CF5BB9F}"/>
                </a:ext>
              </a:extLst>
            </p:cNvPr>
            <p:cNvSpPr/>
            <p:nvPr/>
          </p:nvSpPr>
          <p:spPr>
            <a:xfrm>
              <a:off x="5305669" y="2152964"/>
              <a:ext cx="1440000" cy="1145966"/>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en-US" altLang="ja-JP" sz="1200">
                <a:solidFill>
                  <a:schemeClr val="tx1"/>
                </a:solidFill>
                <a:latin typeface="Meiryo UI" panose="020B0604030504040204" pitchFamily="50" charset="-128"/>
                <a:ea typeface="Meiryo UI" panose="020B0604030504040204" pitchFamily="50" charset="-128"/>
              </a:endParaRPr>
            </a:p>
          </p:txBody>
        </p:sp>
      </p:grpSp>
      <p:sp>
        <p:nvSpPr>
          <p:cNvPr id="69" name="TextBox 51">
            <a:extLst>
              <a:ext uri="{FF2B5EF4-FFF2-40B4-BE49-F238E27FC236}">
                <a16:creationId xmlns:a16="http://schemas.microsoft.com/office/drawing/2014/main" id="{FB66451E-FE3B-53D4-2D0B-C8DFD9ABDC6B}"/>
              </a:ext>
            </a:extLst>
          </p:cNvPr>
          <p:cNvSpPr txBox="1"/>
          <p:nvPr/>
        </p:nvSpPr>
        <p:spPr>
          <a:xfrm>
            <a:off x="2722354" y="2284277"/>
            <a:ext cx="3960000" cy="198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dirty="0">
                <a:solidFill>
                  <a:srgbClr val="2E3558"/>
                </a:solidFill>
                <a:latin typeface="+mn-ea"/>
              </a:rPr>
              <a:t>想定される国内外の競合との比較において、想定される自社の現在の優位性をどのように活かし、将来</a:t>
            </a:r>
            <a:r>
              <a:rPr lang="en-US" altLang="ja-JP" sz="1600" dirty="0">
                <a:solidFill>
                  <a:srgbClr val="2E3558"/>
                </a:solidFill>
                <a:latin typeface="+mn-ea"/>
              </a:rPr>
              <a:t>(2033</a:t>
            </a:r>
            <a:r>
              <a:rPr lang="ja-JP" altLang="en-US" sz="1600" dirty="0">
                <a:solidFill>
                  <a:srgbClr val="2E3558"/>
                </a:solidFill>
                <a:latin typeface="+mn-ea"/>
              </a:rPr>
              <a:t>年頃まで</a:t>
            </a:r>
            <a:r>
              <a:rPr lang="en-US" altLang="ja-JP" sz="1600" dirty="0">
                <a:solidFill>
                  <a:srgbClr val="2E3558"/>
                </a:solidFill>
                <a:latin typeface="+mn-ea"/>
              </a:rPr>
              <a:t>)</a:t>
            </a:r>
            <a:r>
              <a:rPr lang="ja-JP" altLang="en-US" sz="1600" dirty="0">
                <a:solidFill>
                  <a:srgbClr val="2E3558"/>
                </a:solidFill>
                <a:latin typeface="+mn-ea"/>
              </a:rPr>
              <a:t>の優位性をどのように築いていくか（ビジネスモデルの特徴として、自社の強み等を活かした独自性・新規性・有効性・実現可能性・継続性等）を記載ください</a:t>
            </a:r>
          </a:p>
        </p:txBody>
      </p:sp>
      <p:grpSp>
        <p:nvGrpSpPr>
          <p:cNvPr id="78" name="Group 41">
            <a:extLst>
              <a:ext uri="{FF2B5EF4-FFF2-40B4-BE49-F238E27FC236}">
                <a16:creationId xmlns:a16="http://schemas.microsoft.com/office/drawing/2014/main" id="{E62EA7DD-EBB9-0663-7D33-B9F4C4EBD5BF}"/>
              </a:ext>
            </a:extLst>
          </p:cNvPr>
          <p:cNvGrpSpPr/>
          <p:nvPr/>
        </p:nvGrpSpPr>
        <p:grpSpPr>
          <a:xfrm rot="10800000" flipH="1">
            <a:off x="6872708" y="3521011"/>
            <a:ext cx="216000" cy="216000"/>
            <a:chOff x="5937564" y="3833745"/>
            <a:chExt cx="306171" cy="306910"/>
          </a:xfrm>
        </p:grpSpPr>
        <p:sp>
          <p:nvSpPr>
            <p:cNvPr id="82" name="Freeform 94">
              <a:extLst>
                <a:ext uri="{FF2B5EF4-FFF2-40B4-BE49-F238E27FC236}">
                  <a16:creationId xmlns:a16="http://schemas.microsoft.com/office/drawing/2014/main" id="{5D81D5C1-C76F-D61A-15C8-9AA20A07A6F2}"/>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95" name="Freeform 95">
              <a:extLst>
                <a:ext uri="{FF2B5EF4-FFF2-40B4-BE49-F238E27FC236}">
                  <a16:creationId xmlns:a16="http://schemas.microsoft.com/office/drawing/2014/main" id="{1504DAE6-1915-B1EF-9BF5-266333CEF11F}"/>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sp>
        <p:nvSpPr>
          <p:cNvPr id="96" name="TextBox 51">
            <a:extLst>
              <a:ext uri="{FF2B5EF4-FFF2-40B4-BE49-F238E27FC236}">
                <a16:creationId xmlns:a16="http://schemas.microsoft.com/office/drawing/2014/main" id="{BD538108-7CB2-3C40-9B85-6A532D702623}"/>
              </a:ext>
            </a:extLst>
          </p:cNvPr>
          <p:cNvSpPr txBox="1"/>
          <p:nvPr/>
        </p:nvSpPr>
        <p:spPr>
          <a:xfrm>
            <a:off x="2722354" y="4438629"/>
            <a:ext cx="3960000" cy="140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dirty="0">
                <a:solidFill>
                  <a:srgbClr val="2E3558"/>
                </a:solidFill>
                <a:latin typeface="+mn-ea"/>
              </a:rPr>
              <a:t>評価軸の具体例は以下の通りです</a:t>
            </a:r>
            <a:br>
              <a:rPr lang="en-US" altLang="ja-JP" sz="1600" dirty="0">
                <a:solidFill>
                  <a:srgbClr val="2E3558"/>
                </a:solidFill>
                <a:latin typeface="+mn-ea"/>
              </a:rPr>
            </a:br>
            <a:endParaRPr lang="en-US" altLang="ja-JP" sz="1600" dirty="0">
              <a:solidFill>
                <a:srgbClr val="2E3558"/>
              </a:solidFill>
              <a:latin typeface="+mn-ea"/>
            </a:endParaRPr>
          </a:p>
          <a:p>
            <a:pPr marL="266700" indent="-180975">
              <a:buFont typeface="Arial" panose="020B0604020202020204" pitchFamily="34" charset="0"/>
              <a:buChar char="•"/>
            </a:pPr>
            <a:r>
              <a:rPr lang="ja-JP" altLang="en-US" sz="1400" dirty="0">
                <a:solidFill>
                  <a:srgbClr val="2E3558"/>
                </a:solidFill>
                <a:latin typeface="+mn-ea"/>
              </a:rPr>
              <a:t>技術的優位性</a:t>
            </a:r>
            <a:endParaRPr lang="en-US" altLang="ja-JP" sz="1400" dirty="0">
              <a:solidFill>
                <a:srgbClr val="2E3558"/>
              </a:solidFill>
              <a:latin typeface="+mn-ea"/>
            </a:endParaRPr>
          </a:p>
          <a:p>
            <a:pPr marL="266700" indent="-180975">
              <a:buFont typeface="Arial" panose="020B0604020202020204" pitchFamily="34" charset="0"/>
              <a:buChar char="•"/>
            </a:pPr>
            <a:r>
              <a:rPr lang="zh-TW" altLang="en-US" sz="1400" dirty="0">
                <a:solidFill>
                  <a:srgbClr val="2E3558"/>
                </a:solidFill>
                <a:latin typeface="ＭＳ Ｐゴシック" panose="020B0600070205080204" pitchFamily="50" charset="-128"/>
                <a:ea typeface="ＭＳ Ｐゴシック" panose="020B0600070205080204" pitchFamily="50" charset="-128"/>
              </a:rPr>
              <a:t>事業基盤</a:t>
            </a:r>
            <a:r>
              <a:rPr lang="ja-JP" altLang="en-US" sz="1400" dirty="0">
                <a:solidFill>
                  <a:srgbClr val="2E3558"/>
                </a:solidFill>
                <a:latin typeface="ＭＳ Ｐゴシック" panose="020B0600070205080204" pitchFamily="50" charset="-128"/>
                <a:ea typeface="ＭＳ Ｐゴシック" panose="020B0600070205080204" pitchFamily="50" charset="-128"/>
              </a:rPr>
              <a:t>（</a:t>
            </a:r>
            <a:r>
              <a:rPr lang="zh-TW" altLang="en-US" sz="1400" dirty="0">
                <a:solidFill>
                  <a:srgbClr val="2E3558"/>
                </a:solidFill>
                <a:latin typeface="ＭＳ Ｐゴシック" panose="020B0600070205080204" pitchFamily="50" charset="-128"/>
                <a:ea typeface="ＭＳ Ｐゴシック" panose="020B0600070205080204" pitchFamily="50" charset="-128"/>
              </a:rPr>
              <a:t>顧客基盤</a:t>
            </a:r>
            <a:r>
              <a:rPr lang="ja-JP" altLang="en-US" sz="1400" dirty="0">
                <a:solidFill>
                  <a:srgbClr val="2E3558"/>
                </a:solidFill>
                <a:latin typeface="ＭＳ Ｐゴシック" panose="020B0600070205080204" pitchFamily="50" charset="-128"/>
                <a:ea typeface="ＭＳ Ｐゴシック" panose="020B0600070205080204" pitchFamily="50" charset="-128"/>
              </a:rPr>
              <a:t>、</a:t>
            </a:r>
            <a:r>
              <a:rPr lang="zh-TW" altLang="en-US" sz="1400" dirty="0">
                <a:solidFill>
                  <a:srgbClr val="2E3558"/>
                </a:solidFill>
                <a:latin typeface="ＭＳ Ｐゴシック" panose="020B0600070205080204" pitchFamily="50" charset="-128"/>
                <a:ea typeface="ＭＳ Ｐゴシック" panose="020B0600070205080204" pitchFamily="50" charset="-128"/>
              </a:rPr>
              <a:t>原料調達網、物流網</a:t>
            </a:r>
            <a:r>
              <a:rPr lang="ja-JP" altLang="en-US" sz="1400" dirty="0">
                <a:solidFill>
                  <a:srgbClr val="2E3558"/>
                </a:solidFill>
                <a:latin typeface="ＭＳ Ｐゴシック" panose="020B0600070205080204" pitchFamily="50" charset="-128"/>
                <a:ea typeface="ＭＳ Ｐゴシック" panose="020B0600070205080204" pitchFamily="50" charset="-128"/>
              </a:rPr>
              <a:t>等）</a:t>
            </a:r>
            <a:endParaRPr lang="zh-TW" altLang="en-US" sz="1400" dirty="0">
              <a:solidFill>
                <a:srgbClr val="2E3558"/>
              </a:solidFill>
              <a:latin typeface="ＭＳ Ｐゴシック" panose="020B0600070205080204" pitchFamily="50" charset="-128"/>
              <a:ea typeface="ＭＳ Ｐゴシック" panose="020B0600070205080204" pitchFamily="50" charset="-128"/>
            </a:endParaRPr>
          </a:p>
          <a:p>
            <a:pPr marL="266700" indent="-180975">
              <a:buFont typeface="Arial" panose="020B0604020202020204" pitchFamily="34" charset="0"/>
              <a:buChar char="•"/>
            </a:pPr>
            <a:r>
              <a:rPr lang="ja-JP" altLang="en-US" sz="1400" dirty="0">
                <a:solidFill>
                  <a:srgbClr val="2E3558"/>
                </a:solidFill>
                <a:latin typeface="+mn-ea"/>
              </a:rPr>
              <a:t>顧客ニーズとの親和性</a:t>
            </a:r>
          </a:p>
        </p:txBody>
      </p:sp>
      <p:grpSp>
        <p:nvGrpSpPr>
          <p:cNvPr id="102" name="Group 41">
            <a:extLst>
              <a:ext uri="{FF2B5EF4-FFF2-40B4-BE49-F238E27FC236}">
                <a16:creationId xmlns:a16="http://schemas.microsoft.com/office/drawing/2014/main" id="{7FA46E50-E5DF-0729-6E70-B22E5935561F}"/>
              </a:ext>
            </a:extLst>
          </p:cNvPr>
          <p:cNvGrpSpPr/>
          <p:nvPr/>
        </p:nvGrpSpPr>
        <p:grpSpPr>
          <a:xfrm rot="16200000" flipH="1">
            <a:off x="9258851" y="3884372"/>
            <a:ext cx="216000" cy="216000"/>
            <a:chOff x="5937564" y="3833745"/>
            <a:chExt cx="306171" cy="306910"/>
          </a:xfrm>
        </p:grpSpPr>
        <p:sp>
          <p:nvSpPr>
            <p:cNvPr id="103" name="Freeform 94">
              <a:extLst>
                <a:ext uri="{FF2B5EF4-FFF2-40B4-BE49-F238E27FC236}">
                  <a16:creationId xmlns:a16="http://schemas.microsoft.com/office/drawing/2014/main" id="{C3CCF5AD-996F-B0C0-709B-E29ED91FA87E}"/>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04" name="Freeform 95">
              <a:extLst>
                <a:ext uri="{FF2B5EF4-FFF2-40B4-BE49-F238E27FC236}">
                  <a16:creationId xmlns:a16="http://schemas.microsoft.com/office/drawing/2014/main" id="{4C8D0ACF-DA06-5830-44EF-F403E21B89A9}"/>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sp>
        <p:nvSpPr>
          <p:cNvPr id="105" name="TextBox 51">
            <a:extLst>
              <a:ext uri="{FF2B5EF4-FFF2-40B4-BE49-F238E27FC236}">
                <a16:creationId xmlns:a16="http://schemas.microsoft.com/office/drawing/2014/main" id="{A9279BD7-656E-AD92-440D-348D43DEAC71}"/>
              </a:ext>
            </a:extLst>
          </p:cNvPr>
          <p:cNvSpPr txBox="1"/>
          <p:nvPr/>
        </p:nvSpPr>
        <p:spPr>
          <a:xfrm>
            <a:off x="7088708" y="4342562"/>
            <a:ext cx="4500000" cy="205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dirty="0">
                <a:solidFill>
                  <a:srgbClr val="2E3558"/>
                </a:solidFill>
                <a:latin typeface="+mn-ea"/>
              </a:rPr>
              <a:t>内需動向を見越したうえで、本事業を活用して、どのように国際競争力を高めて生存していくかの視点を考慮してください</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b="1" u="sng" dirty="0">
                <a:solidFill>
                  <a:srgbClr val="2E3558"/>
                </a:solidFill>
                <a:latin typeface="+mn-ea"/>
              </a:rPr>
              <a:t>技術的、事業的優位性を活かして、今後自社でどのように事業を拡大</a:t>
            </a:r>
            <a:r>
              <a:rPr lang="ja-JP" altLang="en-US" sz="1400" dirty="0">
                <a:solidFill>
                  <a:srgbClr val="2E3558"/>
                </a:solidFill>
                <a:latin typeface="+mn-ea"/>
              </a:rPr>
              <a:t>していくかなどを記載ください</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なお、次頁では、こちらに記載いただいた「戦略方針」実現のための具体的アプローチの観点として、 </a:t>
            </a:r>
            <a:r>
              <a:rPr lang="ja-JP" altLang="en-US" sz="1400" b="1" u="sng" dirty="0">
                <a:solidFill>
                  <a:srgbClr val="2E3558"/>
                </a:solidFill>
                <a:latin typeface="+mn-ea"/>
              </a:rPr>
              <a:t>「ビジネスモデル」、「マーケティング戦略」、「コストダウン」</a:t>
            </a:r>
            <a:r>
              <a:rPr lang="ja-JP" altLang="en-US" sz="1400" dirty="0">
                <a:solidFill>
                  <a:srgbClr val="2E3558"/>
                </a:solidFill>
                <a:latin typeface="+mn-ea"/>
              </a:rPr>
              <a:t>について詳述ください</a:t>
            </a:r>
          </a:p>
        </p:txBody>
      </p:sp>
    </p:spTree>
    <p:extLst>
      <p:ext uri="{BB962C8B-B14F-4D97-AF65-F5344CB8AC3E}">
        <p14:creationId xmlns:p14="http://schemas.microsoft.com/office/powerpoint/2010/main" val="27651242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 name="think-cell data - do not delete" hidden="1">
            <a:extLst>
              <a:ext uri="{FF2B5EF4-FFF2-40B4-BE49-F238E27FC236}">
                <a16:creationId xmlns:a16="http://schemas.microsoft.com/office/drawing/2014/main" id="{E76DF1BA-ED21-044A-C8A3-6052A3626FC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70" name="think-cell data - do not delete" hidden="1">
                        <a:extLst>
                          <a:ext uri="{FF2B5EF4-FFF2-40B4-BE49-F238E27FC236}">
                            <a16:creationId xmlns:a16="http://schemas.microsoft.com/office/drawing/2014/main" id="{E76DF1BA-ED21-044A-C8A3-6052A3626FC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3</a:t>
            </a:r>
            <a:r>
              <a:rPr kumimoji="1" lang="ja-JP" altLang="en-US" sz="2000" dirty="0"/>
              <a:t>）事業の特徴・勝ち筋（</a:t>
            </a:r>
            <a:r>
              <a:rPr kumimoji="1" lang="en-US" altLang="ja-JP" sz="2000" dirty="0"/>
              <a:t>2/2</a:t>
            </a:r>
            <a:r>
              <a:rPr kumimoji="1" lang="ja-JP" altLang="en-US" sz="2000" dirty="0"/>
              <a:t>）</a:t>
            </a:r>
            <a:endParaRPr kumimoji="1" lang="en-US" altLang="ja-JP" sz="2000" dirty="0"/>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dirty="0">
                <a:solidFill>
                  <a:schemeClr val="tx1"/>
                </a:solidFill>
              </a:rPr>
              <a:t>xx</a:t>
            </a:r>
            <a:r>
              <a:rPr kumimoji="1" lang="ja-JP" altLang="en-US" dirty="0">
                <a:solidFill>
                  <a:schemeClr val="tx1"/>
                </a:solidFill>
              </a:rPr>
              <a:t>の手段で、</a:t>
            </a:r>
            <a:r>
              <a:rPr kumimoji="1" lang="en-US" altLang="ja-JP" dirty="0">
                <a:solidFill>
                  <a:schemeClr val="tx1"/>
                </a:solidFill>
              </a:rPr>
              <a:t>xx</a:t>
            </a:r>
            <a:r>
              <a:rPr kumimoji="1" lang="ja-JP" altLang="en-US" dirty="0">
                <a:solidFill>
                  <a:schemeClr val="tx1"/>
                </a:solidFill>
              </a:rPr>
              <a:t>することで事業拡大を目指す</a:t>
            </a:r>
            <a:endParaRPr kumimoji="1" lang="en-US" altLang="ja-JP" dirty="0">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91D9D615-FE34-DD51-AC00-26E03DA7C9C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2" name="直線コネクタ 1">
            <a:extLst>
              <a:ext uri="{FF2B5EF4-FFF2-40B4-BE49-F238E27FC236}">
                <a16:creationId xmlns:a16="http://schemas.microsoft.com/office/drawing/2014/main" id="{CD0D4CA9-3A7C-66F5-BB18-5EADE3E10938}"/>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5" name="Freeform 95">
            <a:extLst>
              <a:ext uri="{FF2B5EF4-FFF2-40B4-BE49-F238E27FC236}">
                <a16:creationId xmlns:a16="http://schemas.microsoft.com/office/drawing/2014/main" id="{0C7D83C9-1FD1-9422-06D8-84D2AB5B7D97}"/>
              </a:ext>
            </a:extLst>
          </p:cNvPr>
          <p:cNvSpPr>
            <a:spLocks/>
          </p:cNvSpPr>
          <p:nvPr/>
        </p:nvSpPr>
        <p:spPr bwMode="gray">
          <a:xfrm rot="10800000" flipH="1">
            <a:off x="6081153" y="3372314"/>
            <a:ext cx="84836" cy="158163"/>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8E8FD8D8-0DCB-740C-9B13-4A88648D0AD9}"/>
              </a:ext>
            </a:extLst>
          </p:cNvPr>
          <p:cNvSpPr/>
          <p:nvPr/>
        </p:nvSpPr>
        <p:spPr>
          <a:xfrm>
            <a:off x="2568000" y="1548898"/>
            <a:ext cx="9180000" cy="1188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0BA4B23-A2DA-D60A-596C-B1C317EB19AD}"/>
              </a:ext>
            </a:extLst>
          </p:cNvPr>
          <p:cNvSpPr/>
          <p:nvPr/>
        </p:nvSpPr>
        <p:spPr>
          <a:xfrm>
            <a:off x="444000" y="1536897"/>
            <a:ext cx="2088000" cy="1188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ビジネスモデル</a:t>
            </a:r>
          </a:p>
        </p:txBody>
      </p:sp>
      <p:grpSp>
        <p:nvGrpSpPr>
          <p:cNvPr id="8" name="グループ化 7">
            <a:extLst>
              <a:ext uri="{FF2B5EF4-FFF2-40B4-BE49-F238E27FC236}">
                <a16:creationId xmlns:a16="http://schemas.microsoft.com/office/drawing/2014/main" id="{6EC6978E-8CE1-DC46-A6EB-096EB62AFCE9}"/>
              </a:ext>
            </a:extLst>
          </p:cNvPr>
          <p:cNvGrpSpPr/>
          <p:nvPr/>
        </p:nvGrpSpPr>
        <p:grpSpPr>
          <a:xfrm>
            <a:off x="444000" y="1140898"/>
            <a:ext cx="2088000" cy="360000"/>
            <a:chOff x="543578" y="1377175"/>
            <a:chExt cx="5239039" cy="360000"/>
          </a:xfrm>
        </p:grpSpPr>
        <p:cxnSp>
          <p:nvCxnSpPr>
            <p:cNvPr id="9" name="Straight Connector 18">
              <a:extLst>
                <a:ext uri="{FF2B5EF4-FFF2-40B4-BE49-F238E27FC236}">
                  <a16:creationId xmlns:a16="http://schemas.microsoft.com/office/drawing/2014/main" id="{06342501-D4DF-5DE1-90F2-1B5AF7315F62}"/>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1" name="TextBox 23">
              <a:extLst>
                <a:ext uri="{FF2B5EF4-FFF2-40B4-BE49-F238E27FC236}">
                  <a16:creationId xmlns:a16="http://schemas.microsoft.com/office/drawing/2014/main" id="{24C0535A-5C1D-6E98-916D-ACAA83DAF466}"/>
                </a:ext>
              </a:extLst>
            </p:cNvPr>
            <p:cNvSpPr txBox="1"/>
            <p:nvPr/>
          </p:nvSpPr>
          <p:spPr>
            <a:xfrm>
              <a:off x="543578" y="1377175"/>
              <a:ext cx="5220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dirty="0"/>
                <a:t>アプローチの観点</a:t>
              </a:r>
            </a:p>
          </p:txBody>
        </p:sp>
      </p:grpSp>
      <p:grpSp>
        <p:nvGrpSpPr>
          <p:cNvPr id="14" name="グループ化 13">
            <a:extLst>
              <a:ext uri="{FF2B5EF4-FFF2-40B4-BE49-F238E27FC236}">
                <a16:creationId xmlns:a16="http://schemas.microsoft.com/office/drawing/2014/main" id="{2AACD1B7-2F76-8818-FF1E-5DB1DE7A17BC}"/>
              </a:ext>
            </a:extLst>
          </p:cNvPr>
          <p:cNvGrpSpPr/>
          <p:nvPr/>
        </p:nvGrpSpPr>
        <p:grpSpPr>
          <a:xfrm>
            <a:off x="2568000" y="1140898"/>
            <a:ext cx="9180000" cy="360000"/>
            <a:chOff x="543578" y="1377175"/>
            <a:chExt cx="5239039" cy="360000"/>
          </a:xfrm>
        </p:grpSpPr>
        <p:cxnSp>
          <p:nvCxnSpPr>
            <p:cNvPr id="15" name="Straight Connector 18">
              <a:extLst>
                <a:ext uri="{FF2B5EF4-FFF2-40B4-BE49-F238E27FC236}">
                  <a16:creationId xmlns:a16="http://schemas.microsoft.com/office/drawing/2014/main" id="{BB6D3601-42BA-F1A2-F82C-7A9165F72A9E}"/>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6" name="TextBox 23">
              <a:extLst>
                <a:ext uri="{FF2B5EF4-FFF2-40B4-BE49-F238E27FC236}">
                  <a16:creationId xmlns:a16="http://schemas.microsoft.com/office/drawing/2014/main" id="{60EC253F-AB87-61C6-565B-0E55C8033F25}"/>
                </a:ext>
              </a:extLst>
            </p:cNvPr>
            <p:cNvSpPr txBox="1"/>
            <p:nvPr/>
          </p:nvSpPr>
          <p:spPr>
            <a:xfrm>
              <a:off x="543578" y="1377175"/>
              <a:ext cx="5220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dirty="0"/>
                <a:t>具体的な内容</a:t>
              </a:r>
            </a:p>
          </p:txBody>
        </p:sp>
      </p:grpSp>
      <p:sp>
        <p:nvSpPr>
          <p:cNvPr id="17" name="正方形/長方形 16">
            <a:extLst>
              <a:ext uri="{FF2B5EF4-FFF2-40B4-BE49-F238E27FC236}">
                <a16:creationId xmlns:a16="http://schemas.microsoft.com/office/drawing/2014/main" id="{65AD70EC-6C99-B0C1-4C06-8094070456AE}"/>
              </a:ext>
            </a:extLst>
          </p:cNvPr>
          <p:cNvSpPr/>
          <p:nvPr/>
        </p:nvSpPr>
        <p:spPr>
          <a:xfrm>
            <a:off x="444000" y="3984895"/>
            <a:ext cx="2088000" cy="1188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コストダウン</a:t>
            </a:r>
          </a:p>
        </p:txBody>
      </p:sp>
      <p:sp>
        <p:nvSpPr>
          <p:cNvPr id="18" name="正方形/長方形 17">
            <a:extLst>
              <a:ext uri="{FF2B5EF4-FFF2-40B4-BE49-F238E27FC236}">
                <a16:creationId xmlns:a16="http://schemas.microsoft.com/office/drawing/2014/main" id="{3F703391-7AE2-9E59-7731-C15A24E7FDF6}"/>
              </a:ext>
            </a:extLst>
          </p:cNvPr>
          <p:cNvSpPr/>
          <p:nvPr/>
        </p:nvSpPr>
        <p:spPr>
          <a:xfrm>
            <a:off x="444000" y="2760896"/>
            <a:ext cx="2088000" cy="1188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マーケティング戦略</a:t>
            </a:r>
          </a:p>
        </p:txBody>
      </p:sp>
      <p:sp>
        <p:nvSpPr>
          <p:cNvPr id="19" name="正方形/長方形 18">
            <a:extLst>
              <a:ext uri="{FF2B5EF4-FFF2-40B4-BE49-F238E27FC236}">
                <a16:creationId xmlns:a16="http://schemas.microsoft.com/office/drawing/2014/main" id="{CA9DD50A-D8FC-5BB3-E595-028F1AEAF911}"/>
              </a:ext>
            </a:extLst>
          </p:cNvPr>
          <p:cNvSpPr/>
          <p:nvPr/>
        </p:nvSpPr>
        <p:spPr>
          <a:xfrm>
            <a:off x="2568000" y="2768897"/>
            <a:ext cx="9180000" cy="1188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5990209B-F9CD-9B36-55BB-79C1010D1D58}"/>
              </a:ext>
            </a:extLst>
          </p:cNvPr>
          <p:cNvSpPr/>
          <p:nvPr/>
        </p:nvSpPr>
        <p:spPr>
          <a:xfrm>
            <a:off x="2568000" y="3988896"/>
            <a:ext cx="9180000" cy="1188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21" name="TextBox 51">
            <a:extLst>
              <a:ext uri="{FF2B5EF4-FFF2-40B4-BE49-F238E27FC236}">
                <a16:creationId xmlns:a16="http://schemas.microsoft.com/office/drawing/2014/main" id="{1752FF88-1FB6-C126-0D20-8C55A3668503}"/>
              </a:ext>
            </a:extLst>
          </p:cNvPr>
          <p:cNvSpPr txBox="1"/>
          <p:nvPr/>
        </p:nvSpPr>
        <p:spPr>
          <a:xfrm>
            <a:off x="3702000" y="4078896"/>
            <a:ext cx="6696000" cy="1008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600" dirty="0">
                <a:solidFill>
                  <a:srgbClr val="2E3558"/>
                </a:solidFill>
                <a:latin typeface="+mn-ea"/>
              </a:rPr>
              <a:t>サプライチェーンのフェーズごとに、どのようにコストダウンを図っていくかについて具体的に記載ください。特に、建設段階と生産段階については記載をお願いします</a:t>
            </a:r>
            <a:endParaRPr lang="en-US" altLang="ja-JP" sz="1600" dirty="0">
              <a:solidFill>
                <a:srgbClr val="2E3558"/>
              </a:solidFill>
              <a:latin typeface="+mn-ea"/>
            </a:endParaRPr>
          </a:p>
        </p:txBody>
      </p:sp>
      <p:sp>
        <p:nvSpPr>
          <p:cNvPr id="74" name="TextBox 51">
            <a:extLst>
              <a:ext uri="{FF2B5EF4-FFF2-40B4-BE49-F238E27FC236}">
                <a16:creationId xmlns:a16="http://schemas.microsoft.com/office/drawing/2014/main" id="{3790B5DF-0180-4D8B-360F-27B0A5D24420}"/>
              </a:ext>
            </a:extLst>
          </p:cNvPr>
          <p:cNvSpPr txBox="1"/>
          <p:nvPr/>
        </p:nvSpPr>
        <p:spPr>
          <a:xfrm>
            <a:off x="3702000" y="1638898"/>
            <a:ext cx="6696000" cy="1008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600" dirty="0">
                <a:solidFill>
                  <a:srgbClr val="2E3558"/>
                </a:solidFill>
                <a:latin typeface="+mn-ea"/>
                <a:sym typeface="Wingdings" panose="05000000000000000000" pitchFamily="2" charset="2"/>
              </a:rPr>
              <a:t>前ページの整理を踏まえたうえで、既存事業の強みを保持・活用しながら、</a:t>
            </a:r>
            <a:endParaRPr lang="en-US" altLang="ja-JP" sz="1600" dirty="0">
              <a:solidFill>
                <a:srgbClr val="2E3558"/>
              </a:solidFill>
              <a:latin typeface="+mn-ea"/>
              <a:sym typeface="Wingdings" panose="05000000000000000000" pitchFamily="2" charset="2"/>
            </a:endParaRPr>
          </a:p>
          <a:p>
            <a:pPr marL="85725"/>
            <a:r>
              <a:rPr lang="ja-JP" altLang="en-US" sz="1600" dirty="0">
                <a:solidFill>
                  <a:srgbClr val="2E3558"/>
                </a:solidFill>
                <a:latin typeface="+mn-ea"/>
                <a:sym typeface="Wingdings" panose="05000000000000000000" pitchFamily="2" charset="2"/>
              </a:rPr>
              <a:t>どのように新たな事業（例：</a:t>
            </a:r>
            <a:r>
              <a:rPr lang="en-US" altLang="ja-JP" sz="1600" dirty="0">
                <a:solidFill>
                  <a:srgbClr val="2E3558"/>
                </a:solidFill>
                <a:latin typeface="+mn-ea"/>
                <a:sym typeface="Wingdings" panose="05000000000000000000" pitchFamily="2" charset="2"/>
              </a:rPr>
              <a:t>SAF</a:t>
            </a:r>
            <a:r>
              <a:rPr lang="ja-JP" altLang="en-US" sz="1600" dirty="0">
                <a:solidFill>
                  <a:srgbClr val="2E3558"/>
                </a:solidFill>
                <a:latin typeface="+mn-ea"/>
                <a:sym typeface="Wingdings" panose="05000000000000000000" pitchFamily="2" charset="2"/>
              </a:rPr>
              <a:t>、バイオディーゼル、ナフサ）の成長機会を探索していくかについて具体的に記載ください</a:t>
            </a:r>
            <a:endParaRPr lang="en-US" altLang="ja-JP" sz="1600" dirty="0">
              <a:solidFill>
                <a:srgbClr val="2E3558"/>
              </a:solidFill>
              <a:latin typeface="+mn-ea"/>
              <a:sym typeface="Wingdings" panose="05000000000000000000" pitchFamily="2" charset="2"/>
            </a:endParaRPr>
          </a:p>
        </p:txBody>
      </p:sp>
      <p:sp>
        <p:nvSpPr>
          <p:cNvPr id="76" name="TextBox 51">
            <a:extLst>
              <a:ext uri="{FF2B5EF4-FFF2-40B4-BE49-F238E27FC236}">
                <a16:creationId xmlns:a16="http://schemas.microsoft.com/office/drawing/2014/main" id="{329B3258-94FF-96CB-3377-5AA06E1A7F18}"/>
              </a:ext>
            </a:extLst>
          </p:cNvPr>
          <p:cNvSpPr txBox="1"/>
          <p:nvPr/>
        </p:nvSpPr>
        <p:spPr>
          <a:xfrm>
            <a:off x="3702000" y="2858897"/>
            <a:ext cx="6696000" cy="1008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600" dirty="0">
                <a:solidFill>
                  <a:srgbClr val="2E3558"/>
                </a:solidFill>
                <a:latin typeface="+mn-ea"/>
                <a:sym typeface="Wingdings" panose="05000000000000000000" pitchFamily="2" charset="2"/>
              </a:rPr>
              <a:t>前ページの整理を踏まえたうえで、対象とする市場や顧客のニーズに対し、どのように自社製品を供給していくかについて具体的に記載ください</a:t>
            </a:r>
            <a:endParaRPr lang="en-US" altLang="ja-JP" sz="1600" dirty="0">
              <a:solidFill>
                <a:srgbClr val="2E3558"/>
              </a:solidFill>
              <a:latin typeface="+mn-ea"/>
              <a:sym typeface="Wingdings" panose="05000000000000000000" pitchFamily="2" charset="2"/>
            </a:endParaRPr>
          </a:p>
        </p:txBody>
      </p:sp>
      <p:sp>
        <p:nvSpPr>
          <p:cNvPr id="12" name="正方形/長方形 11">
            <a:extLst>
              <a:ext uri="{FF2B5EF4-FFF2-40B4-BE49-F238E27FC236}">
                <a16:creationId xmlns:a16="http://schemas.microsoft.com/office/drawing/2014/main" id="{64280C93-14D1-267A-0D81-B43F2D7716AD}"/>
              </a:ext>
            </a:extLst>
          </p:cNvPr>
          <p:cNvSpPr/>
          <p:nvPr/>
        </p:nvSpPr>
        <p:spPr>
          <a:xfrm>
            <a:off x="444000" y="5208894"/>
            <a:ext cx="2088000" cy="1188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dirty="0">
                <a:solidFill>
                  <a:schemeClr val="tx1"/>
                </a:solidFill>
                <a:latin typeface="Meiryo UI" panose="020B0604030504040204" pitchFamily="50" charset="-128"/>
                <a:ea typeface="Meiryo UI" panose="020B0604030504040204" pitchFamily="50" charset="-128"/>
              </a:rPr>
              <a:t>XXX</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8D8FD652-9F61-C69C-116F-229173ABED98}"/>
              </a:ext>
            </a:extLst>
          </p:cNvPr>
          <p:cNvSpPr/>
          <p:nvPr/>
        </p:nvSpPr>
        <p:spPr>
          <a:xfrm>
            <a:off x="2568000" y="5208894"/>
            <a:ext cx="9180000" cy="1188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23" name="TextBox 51">
            <a:extLst>
              <a:ext uri="{FF2B5EF4-FFF2-40B4-BE49-F238E27FC236}">
                <a16:creationId xmlns:a16="http://schemas.microsoft.com/office/drawing/2014/main" id="{08D950A4-D225-2861-4544-2F2ED0757FD9}"/>
              </a:ext>
            </a:extLst>
          </p:cNvPr>
          <p:cNvSpPr txBox="1"/>
          <p:nvPr/>
        </p:nvSpPr>
        <p:spPr>
          <a:xfrm>
            <a:off x="3702000" y="5298894"/>
            <a:ext cx="6696000" cy="1008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600" dirty="0">
                <a:solidFill>
                  <a:srgbClr val="2E3558"/>
                </a:solidFill>
                <a:latin typeface="+mn-ea"/>
                <a:sym typeface="Wingdings" panose="05000000000000000000" pitchFamily="2" charset="2"/>
              </a:rPr>
              <a:t>その他のアプローチがありましたら、追記ください</a:t>
            </a:r>
            <a:endParaRPr lang="en-US" altLang="ja-JP" sz="1600" dirty="0">
              <a:solidFill>
                <a:srgbClr val="2E3558"/>
              </a:solidFill>
              <a:latin typeface="+mn-ea"/>
              <a:sym typeface="Wingdings" panose="05000000000000000000" pitchFamily="2" charset="2"/>
            </a:endParaRPr>
          </a:p>
        </p:txBody>
      </p:sp>
    </p:spTree>
    <p:extLst>
      <p:ext uri="{BB962C8B-B14F-4D97-AF65-F5344CB8AC3E}">
        <p14:creationId xmlns:p14="http://schemas.microsoft.com/office/powerpoint/2010/main" val="812089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9" name="think-cell data - do not delete" hidden="1">
            <a:extLst>
              <a:ext uri="{FF2B5EF4-FFF2-40B4-BE49-F238E27FC236}">
                <a16:creationId xmlns:a16="http://schemas.microsoft.com/office/drawing/2014/main" id="{C59DD07D-CBBA-A36E-8209-758E149FB37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79" name="think-cell data - do not delete" hidden="1">
                        <a:extLst>
                          <a:ext uri="{FF2B5EF4-FFF2-40B4-BE49-F238E27FC236}">
                            <a16:creationId xmlns:a16="http://schemas.microsoft.com/office/drawing/2014/main" id="{C59DD07D-CBBA-A36E-8209-758E149FB37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8" name="TextBox 37">
            <a:extLst>
              <a:ext uri="{FF2B5EF4-FFF2-40B4-BE49-F238E27FC236}">
                <a16:creationId xmlns:a16="http://schemas.microsoft.com/office/drawing/2014/main" id="{E2FEA3BB-75C7-43E7-BF59-1E9D8AB2D9F5}"/>
              </a:ext>
            </a:extLst>
          </p:cNvPr>
          <p:cNvSpPr txBox="1"/>
          <p:nvPr/>
        </p:nvSpPr>
        <p:spPr>
          <a:xfrm>
            <a:off x="746778" y="2175154"/>
            <a:ext cx="4068000" cy="576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66700" indent="-266700">
              <a:spcBef>
                <a:spcPts val="300"/>
              </a:spcBef>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短期：</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のため、</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に注力</a:t>
            </a:r>
            <a:endParaRPr kumimoji="1" lang="en-US" altLang="ja-JP" sz="1400">
              <a:solidFill>
                <a:schemeClr val="tx1"/>
              </a:solidFill>
              <a:latin typeface="Meiryo UI" panose="020B0604030504040204" pitchFamily="50" charset="-128"/>
              <a:ea typeface="Meiryo UI" panose="020B0604030504040204" pitchFamily="50" charset="-128"/>
            </a:endParaRPr>
          </a:p>
          <a:p>
            <a:pPr marL="266700" indent="-266700">
              <a:spcBef>
                <a:spcPts val="300"/>
              </a:spcBef>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中長期：</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のため、</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に注力</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64" name="Title 1">
            <a:extLst>
              <a:ext uri="{FF2B5EF4-FFF2-40B4-BE49-F238E27FC236}">
                <a16:creationId xmlns:a16="http://schemas.microsoft.com/office/drawing/2014/main" id="{0F6160E4-95D5-4355-9C95-26DDDC29BC88}"/>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4</a:t>
            </a:r>
            <a:r>
              <a:rPr kumimoji="1" lang="ja-JP" altLang="en-US" sz="2000" dirty="0"/>
              <a:t>）市場のセグメント・ターゲット</a:t>
            </a:r>
            <a:endParaRPr kumimoji="1" lang="en-US" sz="2000" dirty="0"/>
          </a:p>
        </p:txBody>
      </p:sp>
      <p:sp>
        <p:nvSpPr>
          <p:cNvPr id="71" name="Title 1">
            <a:extLst>
              <a:ext uri="{FF2B5EF4-FFF2-40B4-BE49-F238E27FC236}">
                <a16:creationId xmlns:a16="http://schemas.microsoft.com/office/drawing/2014/main" id="{933F9965-6C21-4661-84CE-6317255F6561}"/>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市場のうち短期的には</a:t>
            </a:r>
            <a:r>
              <a:rPr kumimoji="1" lang="en-US" altLang="ja-JP">
                <a:solidFill>
                  <a:schemeClr val="tx1"/>
                </a:solidFill>
              </a:rPr>
              <a:t>xx</a:t>
            </a:r>
            <a:r>
              <a:rPr kumimoji="1" lang="ja-JP" altLang="en-US">
                <a:solidFill>
                  <a:schemeClr val="tx1"/>
                </a:solidFill>
              </a:rPr>
              <a:t>、中長期的には</a:t>
            </a:r>
            <a:r>
              <a:rPr kumimoji="1" lang="en-US" altLang="ja-JP">
                <a:solidFill>
                  <a:schemeClr val="tx1"/>
                </a:solidFill>
              </a:rPr>
              <a:t>xx</a:t>
            </a:r>
            <a:r>
              <a:rPr kumimoji="1" lang="ja-JP" altLang="en-US">
                <a:solidFill>
                  <a:schemeClr val="tx1"/>
                </a:solidFill>
              </a:rPr>
              <a:t>をターゲットと想定</a:t>
            </a:r>
            <a:endParaRPr kumimoji="1" lang="en-US">
              <a:solidFill>
                <a:schemeClr val="tx1"/>
              </a:solidFill>
            </a:endParaRPr>
          </a:p>
        </p:txBody>
      </p:sp>
      <p:cxnSp>
        <p:nvCxnSpPr>
          <p:cNvPr id="72" name="直線コネクタ 71">
            <a:extLst>
              <a:ext uri="{FF2B5EF4-FFF2-40B4-BE49-F238E27FC236}">
                <a16:creationId xmlns:a16="http://schemas.microsoft.com/office/drawing/2014/main" id="{F96DFFAD-140B-4D96-9ACD-35D511F218A5}"/>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9919EAA4-5C4D-5235-8680-0C7B206691D1}"/>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86" name="矢印: 五方向 85">
            <a:extLst>
              <a:ext uri="{FF2B5EF4-FFF2-40B4-BE49-F238E27FC236}">
                <a16:creationId xmlns:a16="http://schemas.microsoft.com/office/drawing/2014/main" id="{EE2A6590-B396-2550-932F-358B68815321}"/>
              </a:ext>
            </a:extLst>
          </p:cNvPr>
          <p:cNvSpPr/>
          <p:nvPr/>
        </p:nvSpPr>
        <p:spPr>
          <a:xfrm rot="5400000">
            <a:off x="4317886" y="2925854"/>
            <a:ext cx="1774980" cy="288000"/>
          </a:xfrm>
          <a:prstGeom prst="homePlate">
            <a:avLst/>
          </a:prstGeom>
          <a:solidFill>
            <a:schemeClr val="bg1">
              <a:lumMod val="95000"/>
            </a:schemeClr>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rPr>
              <a:t>短期</a:t>
            </a:r>
          </a:p>
        </p:txBody>
      </p:sp>
      <p:grpSp>
        <p:nvGrpSpPr>
          <p:cNvPr id="36" name="グループ化 35">
            <a:extLst>
              <a:ext uri="{FF2B5EF4-FFF2-40B4-BE49-F238E27FC236}">
                <a16:creationId xmlns:a16="http://schemas.microsoft.com/office/drawing/2014/main" id="{21C986DA-8DDB-83D3-4580-11CFC40D681F}"/>
              </a:ext>
            </a:extLst>
          </p:cNvPr>
          <p:cNvGrpSpPr/>
          <p:nvPr/>
        </p:nvGrpSpPr>
        <p:grpSpPr>
          <a:xfrm>
            <a:off x="5457714" y="1779555"/>
            <a:ext cx="1044000" cy="4068000"/>
            <a:chOff x="4991765" y="2294645"/>
            <a:chExt cx="1231517" cy="3868025"/>
          </a:xfrm>
        </p:grpSpPr>
        <p:grpSp>
          <p:nvGrpSpPr>
            <p:cNvPr id="11" name="グループ化 10">
              <a:extLst>
                <a:ext uri="{FF2B5EF4-FFF2-40B4-BE49-F238E27FC236}">
                  <a16:creationId xmlns:a16="http://schemas.microsoft.com/office/drawing/2014/main" id="{8FCE85D1-05C3-8340-5DC2-1A1CA1A0AC08}"/>
                </a:ext>
              </a:extLst>
            </p:cNvPr>
            <p:cNvGrpSpPr/>
            <p:nvPr/>
          </p:nvGrpSpPr>
          <p:grpSpPr>
            <a:xfrm>
              <a:off x="4991766" y="2294645"/>
              <a:ext cx="1231516" cy="288000"/>
              <a:chOff x="4991214" y="2418695"/>
              <a:chExt cx="900000" cy="288000"/>
            </a:xfrm>
          </p:grpSpPr>
          <p:sp>
            <p:nvSpPr>
              <p:cNvPr id="3" name="正方形/長方形 2">
                <a:extLst>
                  <a:ext uri="{FF2B5EF4-FFF2-40B4-BE49-F238E27FC236}">
                    <a16:creationId xmlns:a16="http://schemas.microsoft.com/office/drawing/2014/main" id="{010142BD-7B53-531F-62A3-B847DA738BE8}"/>
                  </a:ext>
                </a:extLst>
              </p:cNvPr>
              <p:cNvSpPr/>
              <p:nvPr/>
            </p:nvSpPr>
            <p:spPr>
              <a:xfrm>
                <a:off x="4991214" y="2418695"/>
                <a:ext cx="90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用途市場</a:t>
                </a:r>
              </a:p>
            </p:txBody>
          </p:sp>
          <p:cxnSp>
            <p:nvCxnSpPr>
              <p:cNvPr id="10" name="直線コネクタ 9">
                <a:extLst>
                  <a:ext uri="{FF2B5EF4-FFF2-40B4-BE49-F238E27FC236}">
                    <a16:creationId xmlns:a16="http://schemas.microsoft.com/office/drawing/2014/main" id="{73E75E6C-F775-FAF9-94DC-9603982D580D}"/>
                  </a:ext>
                </a:extLst>
              </p:cNvPr>
              <p:cNvCxnSpPr>
                <a:cxnSpLocks/>
              </p:cNvCxnSpPr>
              <p:nvPr/>
            </p:nvCxnSpPr>
            <p:spPr>
              <a:xfrm>
                <a:off x="4991214" y="2706695"/>
                <a:ext cx="900000" cy="0"/>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7" name="正方形/長方形 36">
              <a:extLst>
                <a:ext uri="{FF2B5EF4-FFF2-40B4-BE49-F238E27FC236}">
                  <a16:creationId xmlns:a16="http://schemas.microsoft.com/office/drawing/2014/main" id="{84768294-CFFC-B260-5D10-E0A1BEE79453}"/>
                </a:ext>
              </a:extLst>
            </p:cNvPr>
            <p:cNvSpPr/>
            <p:nvPr/>
          </p:nvSpPr>
          <p:spPr>
            <a:xfrm>
              <a:off x="4991765" y="2677653"/>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87" name="正方形/長方形 86">
              <a:extLst>
                <a:ext uri="{FF2B5EF4-FFF2-40B4-BE49-F238E27FC236}">
                  <a16:creationId xmlns:a16="http://schemas.microsoft.com/office/drawing/2014/main" id="{F3F7D3AA-18B4-512E-FC30-8645F10B6685}"/>
                </a:ext>
              </a:extLst>
            </p:cNvPr>
            <p:cNvSpPr/>
            <p:nvPr/>
          </p:nvSpPr>
          <p:spPr>
            <a:xfrm>
              <a:off x="4991765" y="3276750"/>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00" name="正方形/長方形 99">
              <a:extLst>
                <a:ext uri="{FF2B5EF4-FFF2-40B4-BE49-F238E27FC236}">
                  <a16:creationId xmlns:a16="http://schemas.microsoft.com/office/drawing/2014/main" id="{3327FBE5-812D-A439-C5B8-05DF061C8D8D}"/>
                </a:ext>
              </a:extLst>
            </p:cNvPr>
            <p:cNvSpPr/>
            <p:nvPr/>
          </p:nvSpPr>
          <p:spPr>
            <a:xfrm>
              <a:off x="4991765" y="3875847"/>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06" name="正方形/長方形 105">
              <a:extLst>
                <a:ext uri="{FF2B5EF4-FFF2-40B4-BE49-F238E27FC236}">
                  <a16:creationId xmlns:a16="http://schemas.microsoft.com/office/drawing/2014/main" id="{99367FD4-97B4-3406-F85A-DBA66951066D}"/>
                </a:ext>
              </a:extLst>
            </p:cNvPr>
            <p:cNvSpPr/>
            <p:nvPr/>
          </p:nvSpPr>
          <p:spPr>
            <a:xfrm>
              <a:off x="4991765" y="4474944"/>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14" name="正方形/長方形 113">
              <a:extLst>
                <a:ext uri="{FF2B5EF4-FFF2-40B4-BE49-F238E27FC236}">
                  <a16:creationId xmlns:a16="http://schemas.microsoft.com/office/drawing/2014/main" id="{A3466C62-B73F-EA1A-E67D-2500786B3220}"/>
                </a:ext>
              </a:extLst>
            </p:cNvPr>
            <p:cNvSpPr/>
            <p:nvPr/>
          </p:nvSpPr>
          <p:spPr>
            <a:xfrm>
              <a:off x="4991765" y="5074041"/>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28" name="正方形/長方形 127">
              <a:extLst>
                <a:ext uri="{FF2B5EF4-FFF2-40B4-BE49-F238E27FC236}">
                  <a16:creationId xmlns:a16="http://schemas.microsoft.com/office/drawing/2014/main" id="{FA62C94E-CE05-E5F2-A4DE-7C9F936ECFF9}"/>
                </a:ext>
              </a:extLst>
            </p:cNvPr>
            <p:cNvSpPr/>
            <p:nvPr/>
          </p:nvSpPr>
          <p:spPr>
            <a:xfrm>
              <a:off x="4991765" y="5673139"/>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35" name="グループ化 34">
            <a:extLst>
              <a:ext uri="{FF2B5EF4-FFF2-40B4-BE49-F238E27FC236}">
                <a16:creationId xmlns:a16="http://schemas.microsoft.com/office/drawing/2014/main" id="{ECEA036F-2A22-6A6E-2264-FD1CC6481A48}"/>
              </a:ext>
            </a:extLst>
          </p:cNvPr>
          <p:cNvGrpSpPr/>
          <p:nvPr/>
        </p:nvGrpSpPr>
        <p:grpSpPr>
          <a:xfrm>
            <a:off x="6676519" y="1779555"/>
            <a:ext cx="1044000" cy="4068000"/>
            <a:chOff x="6368565" y="2294645"/>
            <a:chExt cx="1231516" cy="3868025"/>
          </a:xfrm>
        </p:grpSpPr>
        <p:grpSp>
          <p:nvGrpSpPr>
            <p:cNvPr id="13" name="グループ化 12">
              <a:extLst>
                <a:ext uri="{FF2B5EF4-FFF2-40B4-BE49-F238E27FC236}">
                  <a16:creationId xmlns:a16="http://schemas.microsoft.com/office/drawing/2014/main" id="{80AB781A-574D-DF69-D334-4C750C34B223}"/>
                </a:ext>
              </a:extLst>
            </p:cNvPr>
            <p:cNvGrpSpPr/>
            <p:nvPr/>
          </p:nvGrpSpPr>
          <p:grpSpPr>
            <a:xfrm>
              <a:off x="6368565" y="2294645"/>
              <a:ext cx="1231516" cy="288000"/>
              <a:chOff x="4991214" y="2418695"/>
              <a:chExt cx="900000" cy="288000"/>
            </a:xfrm>
          </p:grpSpPr>
          <p:sp>
            <p:nvSpPr>
              <p:cNvPr id="14" name="正方形/長方形 13">
                <a:extLst>
                  <a:ext uri="{FF2B5EF4-FFF2-40B4-BE49-F238E27FC236}">
                    <a16:creationId xmlns:a16="http://schemas.microsoft.com/office/drawing/2014/main" id="{50ACA975-DB5C-DE20-CFF9-5301CF060DAA}"/>
                  </a:ext>
                </a:extLst>
              </p:cNvPr>
              <p:cNvSpPr/>
              <p:nvPr/>
            </p:nvSpPr>
            <p:spPr>
              <a:xfrm>
                <a:off x="4991214" y="2418695"/>
                <a:ext cx="90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想定顧客</a:t>
                </a:r>
              </a:p>
            </p:txBody>
          </p:sp>
          <p:cxnSp>
            <p:nvCxnSpPr>
              <p:cNvPr id="15" name="直線コネクタ 14">
                <a:extLst>
                  <a:ext uri="{FF2B5EF4-FFF2-40B4-BE49-F238E27FC236}">
                    <a16:creationId xmlns:a16="http://schemas.microsoft.com/office/drawing/2014/main" id="{19CFD14B-E377-036A-40AD-B5C18A93D96D}"/>
                  </a:ext>
                </a:extLst>
              </p:cNvPr>
              <p:cNvCxnSpPr>
                <a:cxnSpLocks/>
              </p:cNvCxnSpPr>
              <p:nvPr/>
            </p:nvCxnSpPr>
            <p:spPr>
              <a:xfrm>
                <a:off x="4991214" y="2706695"/>
                <a:ext cx="900000" cy="0"/>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1" name="正方形/長方形 40">
              <a:extLst>
                <a:ext uri="{FF2B5EF4-FFF2-40B4-BE49-F238E27FC236}">
                  <a16:creationId xmlns:a16="http://schemas.microsoft.com/office/drawing/2014/main" id="{89F9F6C4-ACE7-046C-C5B5-D6F59B1C8CC4}"/>
                </a:ext>
              </a:extLst>
            </p:cNvPr>
            <p:cNvSpPr/>
            <p:nvPr/>
          </p:nvSpPr>
          <p:spPr>
            <a:xfrm>
              <a:off x="6368565" y="2677653"/>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88" name="正方形/長方形 87">
              <a:extLst>
                <a:ext uri="{FF2B5EF4-FFF2-40B4-BE49-F238E27FC236}">
                  <a16:creationId xmlns:a16="http://schemas.microsoft.com/office/drawing/2014/main" id="{EA847324-881A-F36F-DF98-1FEDEBE68A2D}"/>
                </a:ext>
              </a:extLst>
            </p:cNvPr>
            <p:cNvSpPr/>
            <p:nvPr/>
          </p:nvSpPr>
          <p:spPr>
            <a:xfrm>
              <a:off x="6368565" y="3276750"/>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01" name="正方形/長方形 100">
              <a:extLst>
                <a:ext uri="{FF2B5EF4-FFF2-40B4-BE49-F238E27FC236}">
                  <a16:creationId xmlns:a16="http://schemas.microsoft.com/office/drawing/2014/main" id="{3BE16B21-77BB-FD6E-5D0E-F250F61F654B}"/>
                </a:ext>
              </a:extLst>
            </p:cNvPr>
            <p:cNvSpPr/>
            <p:nvPr/>
          </p:nvSpPr>
          <p:spPr>
            <a:xfrm>
              <a:off x="6368565" y="3875847"/>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07" name="正方形/長方形 106">
              <a:extLst>
                <a:ext uri="{FF2B5EF4-FFF2-40B4-BE49-F238E27FC236}">
                  <a16:creationId xmlns:a16="http://schemas.microsoft.com/office/drawing/2014/main" id="{E4C91E2B-7DF3-CFF2-CF35-3015F4EAAC4F}"/>
                </a:ext>
              </a:extLst>
            </p:cNvPr>
            <p:cNvSpPr/>
            <p:nvPr/>
          </p:nvSpPr>
          <p:spPr>
            <a:xfrm>
              <a:off x="6368565" y="4474944"/>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18" name="正方形/長方形 117">
              <a:extLst>
                <a:ext uri="{FF2B5EF4-FFF2-40B4-BE49-F238E27FC236}">
                  <a16:creationId xmlns:a16="http://schemas.microsoft.com/office/drawing/2014/main" id="{BCCE499F-5919-8CA0-9E24-89C8EAD1EDBD}"/>
                </a:ext>
              </a:extLst>
            </p:cNvPr>
            <p:cNvSpPr/>
            <p:nvPr/>
          </p:nvSpPr>
          <p:spPr>
            <a:xfrm>
              <a:off x="6368565" y="5074041"/>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50" name="正方形/長方形 149">
              <a:extLst>
                <a:ext uri="{FF2B5EF4-FFF2-40B4-BE49-F238E27FC236}">
                  <a16:creationId xmlns:a16="http://schemas.microsoft.com/office/drawing/2014/main" id="{7218555E-2C7A-0FC7-B741-4323D9AA7623}"/>
                </a:ext>
              </a:extLst>
            </p:cNvPr>
            <p:cNvSpPr/>
            <p:nvPr/>
          </p:nvSpPr>
          <p:spPr>
            <a:xfrm>
              <a:off x="6368565" y="5673139"/>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34" name="グループ化 33">
            <a:extLst>
              <a:ext uri="{FF2B5EF4-FFF2-40B4-BE49-F238E27FC236}">
                <a16:creationId xmlns:a16="http://schemas.microsoft.com/office/drawing/2014/main" id="{4FFC24D9-9CD0-90E5-AC69-82467C53339C}"/>
              </a:ext>
            </a:extLst>
          </p:cNvPr>
          <p:cNvGrpSpPr/>
          <p:nvPr/>
        </p:nvGrpSpPr>
        <p:grpSpPr>
          <a:xfrm>
            <a:off x="7895324" y="1779555"/>
            <a:ext cx="1044000" cy="4068000"/>
            <a:chOff x="7745365" y="2294645"/>
            <a:chExt cx="1231517" cy="3868025"/>
          </a:xfrm>
        </p:grpSpPr>
        <p:grpSp>
          <p:nvGrpSpPr>
            <p:cNvPr id="16" name="グループ化 15">
              <a:extLst>
                <a:ext uri="{FF2B5EF4-FFF2-40B4-BE49-F238E27FC236}">
                  <a16:creationId xmlns:a16="http://schemas.microsoft.com/office/drawing/2014/main" id="{6DDB59DA-F193-E381-14A0-D60E99065CCF}"/>
                </a:ext>
              </a:extLst>
            </p:cNvPr>
            <p:cNvGrpSpPr/>
            <p:nvPr/>
          </p:nvGrpSpPr>
          <p:grpSpPr>
            <a:xfrm>
              <a:off x="7745365" y="2294645"/>
              <a:ext cx="1231516" cy="288000"/>
              <a:chOff x="4991214" y="2418695"/>
              <a:chExt cx="900000" cy="288000"/>
            </a:xfrm>
          </p:grpSpPr>
          <p:sp>
            <p:nvSpPr>
              <p:cNvPr id="20" name="正方形/長方形 19">
                <a:extLst>
                  <a:ext uri="{FF2B5EF4-FFF2-40B4-BE49-F238E27FC236}">
                    <a16:creationId xmlns:a16="http://schemas.microsoft.com/office/drawing/2014/main" id="{3AFA5E7A-A860-00F0-58FD-6CE56B347C05}"/>
                  </a:ext>
                </a:extLst>
              </p:cNvPr>
              <p:cNvSpPr/>
              <p:nvPr/>
            </p:nvSpPr>
            <p:spPr>
              <a:xfrm>
                <a:off x="4991214" y="2418695"/>
                <a:ext cx="90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販売量</a:t>
                </a:r>
              </a:p>
            </p:txBody>
          </p:sp>
          <p:cxnSp>
            <p:nvCxnSpPr>
              <p:cNvPr id="21" name="直線コネクタ 20">
                <a:extLst>
                  <a:ext uri="{FF2B5EF4-FFF2-40B4-BE49-F238E27FC236}">
                    <a16:creationId xmlns:a16="http://schemas.microsoft.com/office/drawing/2014/main" id="{1352A817-8CE4-9CEF-B173-80E42BFCFA59}"/>
                  </a:ext>
                </a:extLst>
              </p:cNvPr>
              <p:cNvCxnSpPr>
                <a:cxnSpLocks/>
              </p:cNvCxnSpPr>
              <p:nvPr/>
            </p:nvCxnSpPr>
            <p:spPr>
              <a:xfrm>
                <a:off x="4991214" y="2706695"/>
                <a:ext cx="900000" cy="0"/>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2" name="正方形/長方形 41">
              <a:extLst>
                <a:ext uri="{FF2B5EF4-FFF2-40B4-BE49-F238E27FC236}">
                  <a16:creationId xmlns:a16="http://schemas.microsoft.com/office/drawing/2014/main" id="{FBE888C9-2B05-F3A0-FBF6-BC6030A3DED8}"/>
                </a:ext>
              </a:extLst>
            </p:cNvPr>
            <p:cNvSpPr/>
            <p:nvPr/>
          </p:nvSpPr>
          <p:spPr>
            <a:xfrm>
              <a:off x="7745366" y="2677653"/>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13AB1814-07A9-84A1-319E-2678FDF10F9D}"/>
                </a:ext>
              </a:extLst>
            </p:cNvPr>
            <p:cNvSpPr/>
            <p:nvPr/>
          </p:nvSpPr>
          <p:spPr>
            <a:xfrm>
              <a:off x="7745366" y="3276750"/>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02" name="正方形/長方形 101">
              <a:extLst>
                <a:ext uri="{FF2B5EF4-FFF2-40B4-BE49-F238E27FC236}">
                  <a16:creationId xmlns:a16="http://schemas.microsoft.com/office/drawing/2014/main" id="{0BC13574-F133-5B86-0CAD-F7A6E2ED6B5C}"/>
                </a:ext>
              </a:extLst>
            </p:cNvPr>
            <p:cNvSpPr/>
            <p:nvPr/>
          </p:nvSpPr>
          <p:spPr>
            <a:xfrm>
              <a:off x="7745366" y="3875847"/>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08" name="正方形/長方形 107">
              <a:extLst>
                <a:ext uri="{FF2B5EF4-FFF2-40B4-BE49-F238E27FC236}">
                  <a16:creationId xmlns:a16="http://schemas.microsoft.com/office/drawing/2014/main" id="{3FA8C999-640B-E88A-D7A1-A059BFECB845}"/>
                </a:ext>
              </a:extLst>
            </p:cNvPr>
            <p:cNvSpPr/>
            <p:nvPr/>
          </p:nvSpPr>
          <p:spPr>
            <a:xfrm>
              <a:off x="7745366" y="4474944"/>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21" name="正方形/長方形 120">
              <a:extLst>
                <a:ext uri="{FF2B5EF4-FFF2-40B4-BE49-F238E27FC236}">
                  <a16:creationId xmlns:a16="http://schemas.microsoft.com/office/drawing/2014/main" id="{268625C4-3FBE-98CD-A4E9-06E03A098F6D}"/>
                </a:ext>
              </a:extLst>
            </p:cNvPr>
            <p:cNvSpPr/>
            <p:nvPr/>
          </p:nvSpPr>
          <p:spPr>
            <a:xfrm>
              <a:off x="7745366" y="5074041"/>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66" name="正方形/長方形 165">
              <a:extLst>
                <a:ext uri="{FF2B5EF4-FFF2-40B4-BE49-F238E27FC236}">
                  <a16:creationId xmlns:a16="http://schemas.microsoft.com/office/drawing/2014/main" id="{CB9045BB-C93C-927D-0EC5-0597BD38C698}"/>
                </a:ext>
              </a:extLst>
            </p:cNvPr>
            <p:cNvSpPr/>
            <p:nvPr/>
          </p:nvSpPr>
          <p:spPr>
            <a:xfrm>
              <a:off x="7745366" y="5673139"/>
              <a:ext cx="1231516"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33" name="グループ化 32">
            <a:extLst>
              <a:ext uri="{FF2B5EF4-FFF2-40B4-BE49-F238E27FC236}">
                <a16:creationId xmlns:a16="http://schemas.microsoft.com/office/drawing/2014/main" id="{C2080F37-0E09-0C78-1350-F964477060F5}"/>
              </a:ext>
            </a:extLst>
          </p:cNvPr>
          <p:cNvGrpSpPr/>
          <p:nvPr/>
        </p:nvGrpSpPr>
        <p:grpSpPr>
          <a:xfrm>
            <a:off x="9114129" y="1779555"/>
            <a:ext cx="1044000" cy="4068000"/>
            <a:chOff x="9137586" y="2294645"/>
            <a:chExt cx="1362244" cy="3868025"/>
          </a:xfrm>
        </p:grpSpPr>
        <p:grpSp>
          <p:nvGrpSpPr>
            <p:cNvPr id="22" name="グループ化 21">
              <a:extLst>
                <a:ext uri="{FF2B5EF4-FFF2-40B4-BE49-F238E27FC236}">
                  <a16:creationId xmlns:a16="http://schemas.microsoft.com/office/drawing/2014/main" id="{809B19E2-D60B-D390-47C9-EFE3CC2E2B99}"/>
                </a:ext>
              </a:extLst>
            </p:cNvPr>
            <p:cNvGrpSpPr/>
            <p:nvPr/>
          </p:nvGrpSpPr>
          <p:grpSpPr>
            <a:xfrm>
              <a:off x="9137586" y="2294645"/>
              <a:ext cx="1362243" cy="288000"/>
              <a:chOff x="4991214" y="2418695"/>
              <a:chExt cx="900000" cy="288000"/>
            </a:xfrm>
          </p:grpSpPr>
          <p:sp>
            <p:nvSpPr>
              <p:cNvPr id="25" name="正方形/長方形 24">
                <a:extLst>
                  <a:ext uri="{FF2B5EF4-FFF2-40B4-BE49-F238E27FC236}">
                    <a16:creationId xmlns:a16="http://schemas.microsoft.com/office/drawing/2014/main" id="{1BA6172E-5675-8C98-753B-D0BFC646FDD1}"/>
                  </a:ext>
                </a:extLst>
              </p:cNvPr>
              <p:cNvSpPr/>
              <p:nvPr/>
            </p:nvSpPr>
            <p:spPr>
              <a:xfrm>
                <a:off x="4991214" y="2418695"/>
                <a:ext cx="90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提供製品</a:t>
                </a:r>
              </a:p>
            </p:txBody>
          </p:sp>
          <p:cxnSp>
            <p:nvCxnSpPr>
              <p:cNvPr id="26" name="直線コネクタ 25">
                <a:extLst>
                  <a:ext uri="{FF2B5EF4-FFF2-40B4-BE49-F238E27FC236}">
                    <a16:creationId xmlns:a16="http://schemas.microsoft.com/office/drawing/2014/main" id="{06614718-8591-1FB7-7092-89BD477F0D57}"/>
                  </a:ext>
                </a:extLst>
              </p:cNvPr>
              <p:cNvCxnSpPr>
                <a:cxnSpLocks/>
              </p:cNvCxnSpPr>
              <p:nvPr/>
            </p:nvCxnSpPr>
            <p:spPr>
              <a:xfrm>
                <a:off x="4991214" y="2706695"/>
                <a:ext cx="900000" cy="0"/>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9" name="正方形/長方形 48">
              <a:extLst>
                <a:ext uri="{FF2B5EF4-FFF2-40B4-BE49-F238E27FC236}">
                  <a16:creationId xmlns:a16="http://schemas.microsoft.com/office/drawing/2014/main" id="{D6F74B54-B27B-80E1-EAED-34B90C0B6D6A}"/>
                </a:ext>
              </a:extLst>
            </p:cNvPr>
            <p:cNvSpPr/>
            <p:nvPr/>
          </p:nvSpPr>
          <p:spPr>
            <a:xfrm>
              <a:off x="9137587" y="2677653"/>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90" name="正方形/長方形 89">
              <a:extLst>
                <a:ext uri="{FF2B5EF4-FFF2-40B4-BE49-F238E27FC236}">
                  <a16:creationId xmlns:a16="http://schemas.microsoft.com/office/drawing/2014/main" id="{929EE07E-AF7A-5C65-0C23-AE914718C086}"/>
                </a:ext>
              </a:extLst>
            </p:cNvPr>
            <p:cNvSpPr/>
            <p:nvPr/>
          </p:nvSpPr>
          <p:spPr>
            <a:xfrm>
              <a:off x="9137587" y="3276750"/>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03" name="正方形/長方形 102">
              <a:extLst>
                <a:ext uri="{FF2B5EF4-FFF2-40B4-BE49-F238E27FC236}">
                  <a16:creationId xmlns:a16="http://schemas.microsoft.com/office/drawing/2014/main" id="{0817C552-9095-5D59-0C8B-0E259153B188}"/>
                </a:ext>
              </a:extLst>
            </p:cNvPr>
            <p:cNvSpPr/>
            <p:nvPr/>
          </p:nvSpPr>
          <p:spPr>
            <a:xfrm>
              <a:off x="9137587" y="3875847"/>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09" name="正方形/長方形 108">
              <a:extLst>
                <a:ext uri="{FF2B5EF4-FFF2-40B4-BE49-F238E27FC236}">
                  <a16:creationId xmlns:a16="http://schemas.microsoft.com/office/drawing/2014/main" id="{7CA3372C-E97F-95E6-D929-9D076D47BF49}"/>
                </a:ext>
              </a:extLst>
            </p:cNvPr>
            <p:cNvSpPr/>
            <p:nvPr/>
          </p:nvSpPr>
          <p:spPr>
            <a:xfrm>
              <a:off x="9137587" y="4474944"/>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22" name="正方形/長方形 121">
              <a:extLst>
                <a:ext uri="{FF2B5EF4-FFF2-40B4-BE49-F238E27FC236}">
                  <a16:creationId xmlns:a16="http://schemas.microsoft.com/office/drawing/2014/main" id="{A0AA886B-60E8-94D2-37C7-093DB92578C2}"/>
                </a:ext>
              </a:extLst>
            </p:cNvPr>
            <p:cNvSpPr/>
            <p:nvPr/>
          </p:nvSpPr>
          <p:spPr>
            <a:xfrm>
              <a:off x="9137587" y="5074041"/>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67" name="正方形/長方形 166">
              <a:extLst>
                <a:ext uri="{FF2B5EF4-FFF2-40B4-BE49-F238E27FC236}">
                  <a16:creationId xmlns:a16="http://schemas.microsoft.com/office/drawing/2014/main" id="{CEFB63A4-04A0-8728-3866-A8C8B7B34383}"/>
                </a:ext>
              </a:extLst>
            </p:cNvPr>
            <p:cNvSpPr/>
            <p:nvPr/>
          </p:nvSpPr>
          <p:spPr>
            <a:xfrm>
              <a:off x="9137587" y="5673139"/>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30" name="グループ化 29">
            <a:extLst>
              <a:ext uri="{FF2B5EF4-FFF2-40B4-BE49-F238E27FC236}">
                <a16:creationId xmlns:a16="http://schemas.microsoft.com/office/drawing/2014/main" id="{C65A0027-2743-52BA-F924-51813B67C808}"/>
              </a:ext>
            </a:extLst>
          </p:cNvPr>
          <p:cNvGrpSpPr/>
          <p:nvPr/>
        </p:nvGrpSpPr>
        <p:grpSpPr>
          <a:xfrm>
            <a:off x="10332934" y="1779555"/>
            <a:ext cx="1044000" cy="4068000"/>
            <a:chOff x="10660535" y="2294645"/>
            <a:chExt cx="1362243" cy="3868025"/>
          </a:xfrm>
        </p:grpSpPr>
        <p:grpSp>
          <p:nvGrpSpPr>
            <p:cNvPr id="27" name="グループ化 26">
              <a:extLst>
                <a:ext uri="{FF2B5EF4-FFF2-40B4-BE49-F238E27FC236}">
                  <a16:creationId xmlns:a16="http://schemas.microsoft.com/office/drawing/2014/main" id="{6D590799-1C11-4047-29BB-969376198A9D}"/>
                </a:ext>
              </a:extLst>
            </p:cNvPr>
            <p:cNvGrpSpPr/>
            <p:nvPr/>
          </p:nvGrpSpPr>
          <p:grpSpPr>
            <a:xfrm>
              <a:off x="10660535" y="2294645"/>
              <a:ext cx="1362243" cy="288000"/>
              <a:chOff x="4991214" y="2418695"/>
              <a:chExt cx="900000" cy="288000"/>
            </a:xfrm>
          </p:grpSpPr>
          <p:sp>
            <p:nvSpPr>
              <p:cNvPr id="28" name="正方形/長方形 27">
                <a:extLst>
                  <a:ext uri="{FF2B5EF4-FFF2-40B4-BE49-F238E27FC236}">
                    <a16:creationId xmlns:a16="http://schemas.microsoft.com/office/drawing/2014/main" id="{649EDA16-931C-0CF5-ACCD-488E2CB75950}"/>
                  </a:ext>
                </a:extLst>
              </p:cNvPr>
              <p:cNvSpPr/>
              <p:nvPr/>
            </p:nvSpPr>
            <p:spPr>
              <a:xfrm>
                <a:off x="4991214" y="2418695"/>
                <a:ext cx="90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最終製品</a:t>
                </a:r>
              </a:p>
            </p:txBody>
          </p:sp>
          <p:cxnSp>
            <p:nvCxnSpPr>
              <p:cNvPr id="29" name="直線コネクタ 28">
                <a:extLst>
                  <a:ext uri="{FF2B5EF4-FFF2-40B4-BE49-F238E27FC236}">
                    <a16:creationId xmlns:a16="http://schemas.microsoft.com/office/drawing/2014/main" id="{6D15CA1B-1FB6-6539-A18C-04E332BD503F}"/>
                  </a:ext>
                </a:extLst>
              </p:cNvPr>
              <p:cNvCxnSpPr>
                <a:cxnSpLocks/>
              </p:cNvCxnSpPr>
              <p:nvPr/>
            </p:nvCxnSpPr>
            <p:spPr>
              <a:xfrm>
                <a:off x="4991214" y="2706695"/>
                <a:ext cx="900000" cy="0"/>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50" name="正方形/長方形 49">
              <a:extLst>
                <a:ext uri="{FF2B5EF4-FFF2-40B4-BE49-F238E27FC236}">
                  <a16:creationId xmlns:a16="http://schemas.microsoft.com/office/drawing/2014/main" id="{6754F265-8E85-26D8-9D2C-E0F7FDBB0C7B}"/>
                </a:ext>
              </a:extLst>
            </p:cNvPr>
            <p:cNvSpPr/>
            <p:nvPr/>
          </p:nvSpPr>
          <p:spPr>
            <a:xfrm>
              <a:off x="10660535" y="2677653"/>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91" name="正方形/長方形 90">
              <a:extLst>
                <a:ext uri="{FF2B5EF4-FFF2-40B4-BE49-F238E27FC236}">
                  <a16:creationId xmlns:a16="http://schemas.microsoft.com/office/drawing/2014/main" id="{EBFE3AA7-817F-2232-BDB4-05D2CC41112B}"/>
                </a:ext>
              </a:extLst>
            </p:cNvPr>
            <p:cNvSpPr/>
            <p:nvPr/>
          </p:nvSpPr>
          <p:spPr>
            <a:xfrm>
              <a:off x="10660535" y="3276750"/>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04" name="正方形/長方形 103">
              <a:extLst>
                <a:ext uri="{FF2B5EF4-FFF2-40B4-BE49-F238E27FC236}">
                  <a16:creationId xmlns:a16="http://schemas.microsoft.com/office/drawing/2014/main" id="{B61F41B4-956E-B32D-8306-34031E4D16AA}"/>
                </a:ext>
              </a:extLst>
            </p:cNvPr>
            <p:cNvSpPr/>
            <p:nvPr/>
          </p:nvSpPr>
          <p:spPr>
            <a:xfrm>
              <a:off x="10660535" y="3875847"/>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11" name="正方形/長方形 110">
              <a:extLst>
                <a:ext uri="{FF2B5EF4-FFF2-40B4-BE49-F238E27FC236}">
                  <a16:creationId xmlns:a16="http://schemas.microsoft.com/office/drawing/2014/main" id="{6AC796C8-74EF-7BCC-5E3C-99FC468F87FE}"/>
                </a:ext>
              </a:extLst>
            </p:cNvPr>
            <p:cNvSpPr/>
            <p:nvPr/>
          </p:nvSpPr>
          <p:spPr>
            <a:xfrm>
              <a:off x="10660535" y="4474944"/>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23" name="正方形/長方形 122">
              <a:extLst>
                <a:ext uri="{FF2B5EF4-FFF2-40B4-BE49-F238E27FC236}">
                  <a16:creationId xmlns:a16="http://schemas.microsoft.com/office/drawing/2014/main" id="{40266876-C83F-C95E-5712-024E14B680E6}"/>
                </a:ext>
              </a:extLst>
            </p:cNvPr>
            <p:cNvSpPr/>
            <p:nvPr/>
          </p:nvSpPr>
          <p:spPr>
            <a:xfrm>
              <a:off x="10660535" y="5074041"/>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69" name="正方形/長方形 168">
              <a:extLst>
                <a:ext uri="{FF2B5EF4-FFF2-40B4-BE49-F238E27FC236}">
                  <a16:creationId xmlns:a16="http://schemas.microsoft.com/office/drawing/2014/main" id="{C57B145F-A468-7ECE-1ABA-D6973A7B666F}"/>
                </a:ext>
              </a:extLst>
            </p:cNvPr>
            <p:cNvSpPr/>
            <p:nvPr/>
          </p:nvSpPr>
          <p:spPr>
            <a:xfrm>
              <a:off x="10660535" y="5673139"/>
              <a:ext cx="1362243" cy="489531"/>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grpSp>
      <p:sp>
        <p:nvSpPr>
          <p:cNvPr id="170" name="矢印: 五方向 169">
            <a:extLst>
              <a:ext uri="{FF2B5EF4-FFF2-40B4-BE49-F238E27FC236}">
                <a16:creationId xmlns:a16="http://schemas.microsoft.com/office/drawing/2014/main" id="{FEEC2DEC-6AD1-A099-28EF-9060442EA47D}"/>
              </a:ext>
            </a:extLst>
          </p:cNvPr>
          <p:cNvSpPr/>
          <p:nvPr/>
        </p:nvSpPr>
        <p:spPr>
          <a:xfrm rot="5400000">
            <a:off x="4317885" y="4816065"/>
            <a:ext cx="1774981" cy="288000"/>
          </a:xfrm>
          <a:prstGeom prst="homePlate">
            <a:avLst/>
          </a:prstGeom>
          <a:solidFill>
            <a:schemeClr val="bg1">
              <a:lumMod val="95000"/>
            </a:schemeClr>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rPr>
              <a:t>中長期</a:t>
            </a:r>
          </a:p>
        </p:txBody>
      </p:sp>
      <p:sp>
        <p:nvSpPr>
          <p:cNvPr id="176" name="TextBox 37">
            <a:extLst>
              <a:ext uri="{FF2B5EF4-FFF2-40B4-BE49-F238E27FC236}">
                <a16:creationId xmlns:a16="http://schemas.microsoft.com/office/drawing/2014/main" id="{88314666-3485-CAA9-967E-DAB30F2E6114}"/>
              </a:ext>
            </a:extLst>
          </p:cNvPr>
          <p:cNvSpPr txBox="1"/>
          <p:nvPr/>
        </p:nvSpPr>
        <p:spPr>
          <a:xfrm>
            <a:off x="761561" y="6172388"/>
            <a:ext cx="10659980"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時間軸の区分は、短期は当該事業によって支援された設備で製品を生産開始する時期、中長期は生産量を商用化ベースで量産開始する時期（補助事業開始から</a:t>
            </a:r>
            <a:r>
              <a:rPr kumimoji="1" lang="en-US" altLang="ja-JP" sz="1100" dirty="0">
                <a:solidFill>
                  <a:schemeClr val="tx1"/>
                </a:solidFill>
                <a:latin typeface="Meiryo UI" panose="020B0604030504040204" pitchFamily="50" charset="-128"/>
                <a:ea typeface="Meiryo UI" panose="020B0604030504040204" pitchFamily="50" charset="-128"/>
              </a:rPr>
              <a:t>10</a:t>
            </a:r>
            <a:r>
              <a:rPr kumimoji="1" lang="ja-JP" altLang="en-US" sz="1100" dirty="0">
                <a:solidFill>
                  <a:schemeClr val="tx1"/>
                </a:solidFill>
                <a:latin typeface="Meiryo UI" panose="020B0604030504040204" pitchFamily="50" charset="-128"/>
                <a:ea typeface="Meiryo UI" panose="020B0604030504040204" pitchFamily="50" charset="-128"/>
              </a:rPr>
              <a:t>年後程度）を想定</a:t>
            </a:r>
            <a:endParaRPr kumimoji="1" lang="en-US" sz="1100" dirty="0">
              <a:solidFill>
                <a:schemeClr val="tx1"/>
              </a:solidFill>
              <a:latin typeface="Meiryo UI" panose="020B0604030504040204" pitchFamily="50" charset="-128"/>
              <a:ea typeface="Meiryo UI" panose="020B0604030504040204" pitchFamily="50" charset="-128"/>
            </a:endParaRPr>
          </a:p>
        </p:txBody>
      </p:sp>
      <p:grpSp>
        <p:nvGrpSpPr>
          <p:cNvPr id="40" name="グループ化 39">
            <a:extLst>
              <a:ext uri="{FF2B5EF4-FFF2-40B4-BE49-F238E27FC236}">
                <a16:creationId xmlns:a16="http://schemas.microsoft.com/office/drawing/2014/main" id="{15943888-2895-F464-AA86-FF2EE8A42AA6}"/>
              </a:ext>
            </a:extLst>
          </p:cNvPr>
          <p:cNvGrpSpPr/>
          <p:nvPr/>
        </p:nvGrpSpPr>
        <p:grpSpPr>
          <a:xfrm>
            <a:off x="636984" y="2816108"/>
            <a:ext cx="4177793" cy="3145747"/>
            <a:chOff x="217652" y="2961165"/>
            <a:chExt cx="3990244" cy="3145747"/>
          </a:xfrm>
        </p:grpSpPr>
        <p:sp>
          <p:nvSpPr>
            <p:cNvPr id="178" name="Rectangle 135">
              <a:extLst>
                <a:ext uri="{FF2B5EF4-FFF2-40B4-BE49-F238E27FC236}">
                  <a16:creationId xmlns:a16="http://schemas.microsoft.com/office/drawing/2014/main" id="{DC26219C-D4DE-8083-357A-853AA62AADE8}"/>
                </a:ext>
              </a:extLst>
            </p:cNvPr>
            <p:cNvSpPr/>
            <p:nvPr/>
          </p:nvSpPr>
          <p:spPr>
            <a:xfrm>
              <a:off x="1903621" y="3627786"/>
              <a:ext cx="978856" cy="716528"/>
            </a:xfrm>
            <a:prstGeom prst="rect">
              <a:avLst/>
            </a:prstGeom>
            <a:solidFill>
              <a:schemeClr val="accent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141" name="TextBox 140" descr="ｔ">
              <a:extLst>
                <a:ext uri="{FF2B5EF4-FFF2-40B4-BE49-F238E27FC236}">
                  <a16:creationId xmlns:a16="http://schemas.microsoft.com/office/drawing/2014/main" id="{C19270C4-CA9A-4894-A8A8-FEC99D892D43}"/>
                </a:ext>
              </a:extLst>
            </p:cNvPr>
            <p:cNvSpPr txBox="1"/>
            <p:nvPr/>
          </p:nvSpPr>
          <p:spPr>
            <a:xfrm>
              <a:off x="217652" y="4468779"/>
              <a:ext cx="792000" cy="23550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200">
                  <a:solidFill>
                    <a:schemeClr val="accent5"/>
                  </a:solidFill>
                  <a:latin typeface="Meiryo UI" panose="020B0604030504040204" pitchFamily="50" charset="-128"/>
                  <a:ea typeface="Meiryo UI" panose="020B0604030504040204" pitchFamily="50" charset="-128"/>
                </a:rPr>
                <a:t>軸①</a:t>
              </a:r>
              <a:endParaRPr kumimoji="1" lang="en-US" altLang="ja-JP" sz="1200">
                <a:solidFill>
                  <a:schemeClr val="accent5"/>
                </a:solidFill>
                <a:latin typeface="Meiryo UI" panose="020B0604030504040204" pitchFamily="50" charset="-128"/>
                <a:ea typeface="Meiryo UI" panose="020B0604030504040204" pitchFamily="50" charset="-128"/>
              </a:endParaRPr>
            </a:p>
          </p:txBody>
        </p:sp>
        <p:sp>
          <p:nvSpPr>
            <p:cNvPr id="136" name="Rectangle 135">
              <a:extLst>
                <a:ext uri="{FF2B5EF4-FFF2-40B4-BE49-F238E27FC236}">
                  <a16:creationId xmlns:a16="http://schemas.microsoft.com/office/drawing/2014/main" id="{4AE2027D-6583-4174-9CA5-B4FF8FEBE5B2}"/>
                </a:ext>
              </a:extLst>
            </p:cNvPr>
            <p:cNvSpPr/>
            <p:nvPr/>
          </p:nvSpPr>
          <p:spPr>
            <a:xfrm>
              <a:off x="3016496" y="5167058"/>
              <a:ext cx="978856" cy="586042"/>
            </a:xfrm>
            <a:prstGeom prst="rect">
              <a:avLst/>
            </a:prstGeom>
            <a:solidFill>
              <a:schemeClr val="accent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69" name="Rectangle 68">
              <a:extLst>
                <a:ext uri="{FF2B5EF4-FFF2-40B4-BE49-F238E27FC236}">
                  <a16:creationId xmlns:a16="http://schemas.microsoft.com/office/drawing/2014/main" id="{BF42C754-6B6E-48C0-BD02-1F293DB6CB79}"/>
                </a:ext>
              </a:extLst>
            </p:cNvPr>
            <p:cNvSpPr/>
            <p:nvPr/>
          </p:nvSpPr>
          <p:spPr>
            <a:xfrm>
              <a:off x="770254" y="3357277"/>
              <a:ext cx="2169020" cy="1199843"/>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cxnSp>
          <p:nvCxnSpPr>
            <p:cNvPr id="139" name="Straight Connector 138">
              <a:extLst>
                <a:ext uri="{FF2B5EF4-FFF2-40B4-BE49-F238E27FC236}">
                  <a16:creationId xmlns:a16="http://schemas.microsoft.com/office/drawing/2014/main" id="{68C440A3-9E57-4547-8E0F-AA2BC1A40698}"/>
                </a:ext>
              </a:extLst>
            </p:cNvPr>
            <p:cNvCxnSpPr/>
            <p:nvPr/>
          </p:nvCxnSpPr>
          <p:spPr>
            <a:xfrm>
              <a:off x="747366" y="5819025"/>
              <a:ext cx="3312000" cy="0"/>
            </a:xfrm>
            <a:prstGeom prst="line">
              <a:avLst/>
            </a:prstGeom>
            <a:ln w="9525" cap="rnd">
              <a:solidFill>
                <a:schemeClr val="tx1">
                  <a:lumMod val="60000"/>
                  <a:lumOff val="4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id="{572B4234-6BE9-4F8D-A182-580701F20CD1}"/>
                </a:ext>
              </a:extLst>
            </p:cNvPr>
            <p:cNvSpPr txBox="1"/>
            <p:nvPr/>
          </p:nvSpPr>
          <p:spPr>
            <a:xfrm>
              <a:off x="2103102" y="5919328"/>
              <a:ext cx="591273" cy="18758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accent5"/>
                  </a:solidFill>
                  <a:latin typeface="Meiryo UI" panose="020B0604030504040204" pitchFamily="50" charset="-128"/>
                  <a:ea typeface="Meiryo UI" panose="020B0604030504040204" pitchFamily="50" charset="-128"/>
                </a:rPr>
                <a:t>軸②</a:t>
              </a:r>
              <a:endParaRPr kumimoji="1" lang="en-US" sz="1200">
                <a:solidFill>
                  <a:schemeClr val="accent5"/>
                </a:solidFill>
                <a:latin typeface="Meiryo UI" panose="020B0604030504040204" pitchFamily="50" charset="-128"/>
                <a:ea typeface="Meiryo UI" panose="020B0604030504040204" pitchFamily="50" charset="-128"/>
              </a:endParaRPr>
            </a:p>
          </p:txBody>
        </p:sp>
        <p:sp>
          <p:nvSpPr>
            <p:cNvPr id="154" name="TextBox 153">
              <a:extLst>
                <a:ext uri="{FF2B5EF4-FFF2-40B4-BE49-F238E27FC236}">
                  <a16:creationId xmlns:a16="http://schemas.microsoft.com/office/drawing/2014/main" id="{7F96E2F1-96F8-498B-8000-382E35908C7B}"/>
                </a:ext>
              </a:extLst>
            </p:cNvPr>
            <p:cNvSpPr txBox="1"/>
            <p:nvPr/>
          </p:nvSpPr>
          <p:spPr>
            <a:xfrm>
              <a:off x="1983657" y="3699929"/>
              <a:ext cx="788638" cy="545654"/>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5" name="TextBox 154">
              <a:extLst>
                <a:ext uri="{FF2B5EF4-FFF2-40B4-BE49-F238E27FC236}">
                  <a16:creationId xmlns:a16="http://schemas.microsoft.com/office/drawing/2014/main" id="{E39011E9-FB3E-4758-92AE-7FB15FAE76F6}"/>
                </a:ext>
              </a:extLst>
            </p:cNvPr>
            <p:cNvSpPr txBox="1"/>
            <p:nvPr/>
          </p:nvSpPr>
          <p:spPr>
            <a:xfrm>
              <a:off x="938713" y="3370301"/>
              <a:ext cx="788638" cy="478663"/>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6" name="TextBox 155">
              <a:extLst>
                <a:ext uri="{FF2B5EF4-FFF2-40B4-BE49-F238E27FC236}">
                  <a16:creationId xmlns:a16="http://schemas.microsoft.com/office/drawing/2014/main" id="{276279EA-F182-44F2-82FE-9F3970158243}"/>
                </a:ext>
              </a:extLst>
            </p:cNvPr>
            <p:cNvSpPr txBox="1"/>
            <p:nvPr/>
          </p:nvSpPr>
          <p:spPr>
            <a:xfrm>
              <a:off x="2020983" y="5113781"/>
              <a:ext cx="719469" cy="489654"/>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7" name="TextBox 156">
              <a:extLst>
                <a:ext uri="{FF2B5EF4-FFF2-40B4-BE49-F238E27FC236}">
                  <a16:creationId xmlns:a16="http://schemas.microsoft.com/office/drawing/2014/main" id="{176AAD46-8F42-4B83-9DAB-9657227FAEDE}"/>
                </a:ext>
              </a:extLst>
            </p:cNvPr>
            <p:cNvSpPr txBox="1"/>
            <p:nvPr/>
          </p:nvSpPr>
          <p:spPr>
            <a:xfrm>
              <a:off x="2204112" y="4800472"/>
              <a:ext cx="316617" cy="206972"/>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60" name="TextBox 159">
              <a:extLst>
                <a:ext uri="{FF2B5EF4-FFF2-40B4-BE49-F238E27FC236}">
                  <a16:creationId xmlns:a16="http://schemas.microsoft.com/office/drawing/2014/main" id="{084CF68F-4C59-4FDE-A791-A4386A69B2E8}"/>
                </a:ext>
              </a:extLst>
            </p:cNvPr>
            <p:cNvSpPr txBox="1"/>
            <p:nvPr/>
          </p:nvSpPr>
          <p:spPr>
            <a:xfrm>
              <a:off x="3071737" y="4681017"/>
              <a:ext cx="788638" cy="478663"/>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161" name="TextBox 160">
              <a:extLst>
                <a:ext uri="{FF2B5EF4-FFF2-40B4-BE49-F238E27FC236}">
                  <a16:creationId xmlns:a16="http://schemas.microsoft.com/office/drawing/2014/main" id="{7E2CB754-9AAB-429A-8F4C-837FCE4C5B3B}"/>
                </a:ext>
              </a:extLst>
            </p:cNvPr>
            <p:cNvSpPr txBox="1"/>
            <p:nvPr/>
          </p:nvSpPr>
          <p:spPr>
            <a:xfrm>
              <a:off x="3246966" y="3983606"/>
              <a:ext cx="372796" cy="263580"/>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58" name="Straight Connector 57">
              <a:extLst>
                <a:ext uri="{FF2B5EF4-FFF2-40B4-BE49-F238E27FC236}">
                  <a16:creationId xmlns:a16="http://schemas.microsoft.com/office/drawing/2014/main" id="{333B71CB-C8B3-4A38-9F07-E7ED3961A929}"/>
                </a:ext>
              </a:extLst>
            </p:cNvPr>
            <p:cNvCxnSpPr>
              <a:cxnSpLocks/>
            </p:cNvCxnSpPr>
            <p:nvPr/>
          </p:nvCxnSpPr>
          <p:spPr>
            <a:xfrm flipV="1">
              <a:off x="747366" y="3353639"/>
              <a:ext cx="0" cy="2465386"/>
            </a:xfrm>
            <a:prstGeom prst="line">
              <a:avLst/>
            </a:prstGeom>
            <a:ln w="9525" cap="rnd">
              <a:solidFill>
                <a:schemeClr val="tx1">
                  <a:lumMod val="60000"/>
                  <a:lumOff val="4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1DE2DE3-F528-4D5F-8AC7-34E98DE97E6F}"/>
                </a:ext>
              </a:extLst>
            </p:cNvPr>
            <p:cNvCxnSpPr>
              <a:cxnSpLocks/>
            </p:cNvCxnSpPr>
            <p:nvPr/>
          </p:nvCxnSpPr>
          <p:spPr>
            <a:xfrm flipV="1">
              <a:off x="2955366" y="3353639"/>
              <a:ext cx="0" cy="2465386"/>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4A9728D5-FFE7-4253-9DF4-F483A3FC62A4}"/>
                </a:ext>
              </a:extLst>
            </p:cNvPr>
            <p:cNvCxnSpPr/>
            <p:nvPr/>
          </p:nvCxnSpPr>
          <p:spPr>
            <a:xfrm>
              <a:off x="747366" y="4580123"/>
              <a:ext cx="3312000" cy="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86A9B54D-99F7-43DB-BC9A-801222CACA23}"/>
                </a:ext>
              </a:extLst>
            </p:cNvPr>
            <p:cNvSpPr txBox="1"/>
            <p:nvPr/>
          </p:nvSpPr>
          <p:spPr>
            <a:xfrm>
              <a:off x="3158302" y="5260573"/>
              <a:ext cx="607043" cy="346250"/>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65" name="TextBox 64">
              <a:extLst>
                <a:ext uri="{FF2B5EF4-FFF2-40B4-BE49-F238E27FC236}">
                  <a16:creationId xmlns:a16="http://schemas.microsoft.com/office/drawing/2014/main" id="{34DEE7B3-A736-4C84-9FDC-648EB1DDB2E9}"/>
                </a:ext>
              </a:extLst>
            </p:cNvPr>
            <p:cNvSpPr txBox="1"/>
            <p:nvPr/>
          </p:nvSpPr>
          <p:spPr>
            <a:xfrm>
              <a:off x="1007157" y="3855048"/>
              <a:ext cx="647460" cy="42608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7" name="TextBox 66">
              <a:extLst>
                <a:ext uri="{FF2B5EF4-FFF2-40B4-BE49-F238E27FC236}">
                  <a16:creationId xmlns:a16="http://schemas.microsoft.com/office/drawing/2014/main" id="{FF15C9A4-C82C-4A76-BE6A-5ECEEDA3464F}"/>
                </a:ext>
              </a:extLst>
            </p:cNvPr>
            <p:cNvSpPr txBox="1"/>
            <p:nvPr/>
          </p:nvSpPr>
          <p:spPr>
            <a:xfrm>
              <a:off x="1169274" y="5024434"/>
              <a:ext cx="314776" cy="23550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8" name="TextBox 67">
              <a:extLst>
                <a:ext uri="{FF2B5EF4-FFF2-40B4-BE49-F238E27FC236}">
                  <a16:creationId xmlns:a16="http://schemas.microsoft.com/office/drawing/2014/main" id="{419CEDDA-907A-47AD-B784-E0FEF0BE2546}"/>
                </a:ext>
              </a:extLst>
            </p:cNvPr>
            <p:cNvSpPr txBox="1"/>
            <p:nvPr/>
          </p:nvSpPr>
          <p:spPr>
            <a:xfrm>
              <a:off x="1154208" y="4344500"/>
              <a:ext cx="314776" cy="23550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140" name="Straight Connector 139">
              <a:extLst>
                <a:ext uri="{FF2B5EF4-FFF2-40B4-BE49-F238E27FC236}">
                  <a16:creationId xmlns:a16="http://schemas.microsoft.com/office/drawing/2014/main" id="{51021307-2614-46BA-863F-879DA2642528}"/>
                </a:ext>
              </a:extLst>
            </p:cNvPr>
            <p:cNvCxnSpPr>
              <a:cxnSpLocks/>
            </p:cNvCxnSpPr>
            <p:nvPr/>
          </p:nvCxnSpPr>
          <p:spPr>
            <a:xfrm flipV="1">
              <a:off x="1851366" y="3353639"/>
              <a:ext cx="0" cy="2465386"/>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TextBox 140" descr="ｔ">
              <a:extLst>
                <a:ext uri="{FF2B5EF4-FFF2-40B4-BE49-F238E27FC236}">
                  <a16:creationId xmlns:a16="http://schemas.microsoft.com/office/drawing/2014/main" id="{C19270C4-CA9A-4894-A8A8-FEC99D892D43}"/>
                </a:ext>
              </a:extLst>
            </p:cNvPr>
            <p:cNvSpPr txBox="1"/>
            <p:nvPr/>
          </p:nvSpPr>
          <p:spPr>
            <a:xfrm>
              <a:off x="2085209" y="2961165"/>
              <a:ext cx="792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ctr" anchorCtr="0" forceAA="0" compatLnSpc="1">
              <a:prstTxWarp prst="textNoShape">
                <a:avLst/>
              </a:prstTxWarp>
              <a:noAutofit/>
            </a:bodyPr>
            <a:lstStyle/>
            <a:p>
              <a:pPr algn="ctr"/>
              <a:r>
                <a:rPr kumimoji="1" lang="ja-JP" altLang="en-US" sz="1200">
                  <a:solidFill>
                    <a:schemeClr val="accent5"/>
                  </a:solidFill>
                  <a:latin typeface="Meiryo UI" panose="020B0604030504040204" pitchFamily="50" charset="-128"/>
                  <a:ea typeface="Meiryo UI" panose="020B0604030504040204" pitchFamily="50" charset="-128"/>
                </a:rPr>
                <a:t>（○○市場のセグメンテーション）</a:t>
              </a:r>
              <a:endParaRPr kumimoji="1" lang="en-US" altLang="ja-JP" sz="1200">
                <a:solidFill>
                  <a:schemeClr val="accent5"/>
                </a:solidFill>
                <a:latin typeface="Meiryo UI" panose="020B0604030504040204" pitchFamily="50" charset="-128"/>
                <a:ea typeface="Meiryo UI" panose="020B0604030504040204" pitchFamily="50" charset="-128"/>
              </a:endParaRPr>
            </a:p>
          </p:txBody>
        </p:sp>
        <p:sp>
          <p:nvSpPr>
            <p:cNvPr id="177" name="TextBox 37">
              <a:extLst>
                <a:ext uri="{FF2B5EF4-FFF2-40B4-BE49-F238E27FC236}">
                  <a16:creationId xmlns:a16="http://schemas.microsoft.com/office/drawing/2014/main" id="{BCAE9AEA-1FB7-3862-9CF4-2D2D7148661C}"/>
                </a:ext>
              </a:extLst>
            </p:cNvPr>
            <p:cNvSpPr txBox="1"/>
            <p:nvPr/>
          </p:nvSpPr>
          <p:spPr>
            <a:xfrm>
              <a:off x="3631896" y="5064765"/>
              <a:ext cx="576000" cy="180000"/>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短期</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80" name="TextBox 37">
              <a:extLst>
                <a:ext uri="{FF2B5EF4-FFF2-40B4-BE49-F238E27FC236}">
                  <a16:creationId xmlns:a16="http://schemas.microsoft.com/office/drawing/2014/main" id="{6DE4CD08-2783-FAAF-E77F-686D4D09B98C}"/>
                </a:ext>
              </a:extLst>
            </p:cNvPr>
            <p:cNvSpPr txBox="1"/>
            <p:nvPr/>
          </p:nvSpPr>
          <p:spPr>
            <a:xfrm>
              <a:off x="2467182" y="3493652"/>
              <a:ext cx="576000" cy="180000"/>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中長期</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81" name="矢印: 左 180">
              <a:extLst>
                <a:ext uri="{FF2B5EF4-FFF2-40B4-BE49-F238E27FC236}">
                  <a16:creationId xmlns:a16="http://schemas.microsoft.com/office/drawing/2014/main" id="{6D8AA52C-F58F-C417-3E84-92E06843A384}"/>
                </a:ext>
              </a:extLst>
            </p:cNvPr>
            <p:cNvSpPr/>
            <p:nvPr/>
          </p:nvSpPr>
          <p:spPr>
            <a:xfrm rot="3214985">
              <a:off x="2354950" y="4581455"/>
              <a:ext cx="1183110" cy="337982"/>
            </a:xfrm>
            <a:prstGeom prst="leftArrow">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8" name="グループ化 7">
            <a:extLst>
              <a:ext uri="{FF2B5EF4-FFF2-40B4-BE49-F238E27FC236}">
                <a16:creationId xmlns:a16="http://schemas.microsoft.com/office/drawing/2014/main" id="{78ECEFE8-2C3F-AB36-EC30-BDD2A8860271}"/>
              </a:ext>
            </a:extLst>
          </p:cNvPr>
          <p:cNvGrpSpPr/>
          <p:nvPr/>
        </p:nvGrpSpPr>
        <p:grpSpPr>
          <a:xfrm>
            <a:off x="746778" y="1224775"/>
            <a:ext cx="4068001" cy="360000"/>
            <a:chOff x="543578" y="1377175"/>
            <a:chExt cx="5239039" cy="360000"/>
          </a:xfrm>
        </p:grpSpPr>
        <p:cxnSp>
          <p:nvCxnSpPr>
            <p:cNvPr id="9" name="Straight Connector 18">
              <a:extLst>
                <a:ext uri="{FF2B5EF4-FFF2-40B4-BE49-F238E27FC236}">
                  <a16:creationId xmlns:a16="http://schemas.microsoft.com/office/drawing/2014/main" id="{27A16052-2315-C698-6171-D7D46386A701}"/>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TextBox 23">
              <a:extLst>
                <a:ext uri="{FF2B5EF4-FFF2-40B4-BE49-F238E27FC236}">
                  <a16:creationId xmlns:a16="http://schemas.microsoft.com/office/drawing/2014/main" id="{35063262-B40A-4BF7-7B68-E19BADBCA74C}"/>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セグメント分析</a:t>
              </a:r>
            </a:p>
          </p:txBody>
        </p:sp>
      </p:grpSp>
      <p:grpSp>
        <p:nvGrpSpPr>
          <p:cNvPr id="17" name="グループ化 16">
            <a:extLst>
              <a:ext uri="{FF2B5EF4-FFF2-40B4-BE49-F238E27FC236}">
                <a16:creationId xmlns:a16="http://schemas.microsoft.com/office/drawing/2014/main" id="{68713056-307A-BF5B-5C71-6352FA2259A7}"/>
              </a:ext>
            </a:extLst>
          </p:cNvPr>
          <p:cNvGrpSpPr/>
          <p:nvPr/>
        </p:nvGrpSpPr>
        <p:grpSpPr>
          <a:xfrm>
            <a:off x="4929222" y="1224775"/>
            <a:ext cx="6516000" cy="360000"/>
            <a:chOff x="543578" y="1377175"/>
            <a:chExt cx="5239039" cy="360000"/>
          </a:xfrm>
        </p:grpSpPr>
        <p:cxnSp>
          <p:nvCxnSpPr>
            <p:cNvPr id="23" name="Straight Connector 18">
              <a:extLst>
                <a:ext uri="{FF2B5EF4-FFF2-40B4-BE49-F238E27FC236}">
                  <a16:creationId xmlns:a16="http://schemas.microsoft.com/office/drawing/2014/main" id="{D9E77A31-7B2A-076B-8889-BC6E282DB070}"/>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54CDE21-D9B8-B12A-8304-B9264D2FFCD3}"/>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注力ターゲットの概要</a:t>
              </a:r>
            </a:p>
          </p:txBody>
        </p:sp>
      </p:grpSp>
      <p:sp>
        <p:nvSpPr>
          <p:cNvPr id="39" name="TextBox 51">
            <a:extLst>
              <a:ext uri="{FF2B5EF4-FFF2-40B4-BE49-F238E27FC236}">
                <a16:creationId xmlns:a16="http://schemas.microsoft.com/office/drawing/2014/main" id="{911EAE27-9E9F-3A0D-A2B0-2D0CA48ABA7D}"/>
              </a:ext>
            </a:extLst>
          </p:cNvPr>
          <p:cNvSpPr txBox="1"/>
          <p:nvPr/>
        </p:nvSpPr>
        <p:spPr>
          <a:xfrm>
            <a:off x="5874059" y="2279508"/>
            <a:ext cx="5800069" cy="347359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dirty="0">
                <a:solidFill>
                  <a:srgbClr val="2E3558"/>
                </a:solidFill>
                <a:latin typeface="+mn-ea"/>
              </a:rPr>
              <a:t>当該セグメントの概要（想定市場規模、補助対象製品の市場導入予定時期含む）と想定顧客を明らかにした上で、目標とする販売量等を記載ください</a:t>
            </a:r>
            <a:endParaRPr lang="en-US" altLang="ja-JP" sz="1600" dirty="0">
              <a:solidFill>
                <a:srgbClr val="2E3558"/>
              </a:solidFill>
              <a:latin typeface="+mn-ea"/>
            </a:endParaRPr>
          </a:p>
          <a:p>
            <a:pPr marL="85725" indent="3175"/>
            <a:r>
              <a:rPr lang="ja-JP" altLang="en-US" sz="1600" dirty="0">
                <a:solidFill>
                  <a:srgbClr val="2E3558"/>
                </a:solidFill>
                <a:latin typeface="+mn-ea"/>
              </a:rPr>
              <a:t>各項目で記載いただきたい内容は以下の通りです</a:t>
            </a:r>
            <a:br>
              <a:rPr lang="en-US" altLang="ja-JP" sz="1600" dirty="0">
                <a:solidFill>
                  <a:srgbClr val="2E3558"/>
                </a:solidFill>
                <a:latin typeface="+mn-ea"/>
              </a:rPr>
            </a:br>
            <a:endParaRPr lang="en-US" altLang="ja-JP" sz="1600" dirty="0">
              <a:solidFill>
                <a:srgbClr val="2E3558"/>
              </a:solidFill>
              <a:latin typeface="+mn-ea"/>
            </a:endParaRPr>
          </a:p>
          <a:p>
            <a:pPr marL="266700" indent="-180975">
              <a:buFont typeface="Arial" panose="020B0604020202020204" pitchFamily="34" charset="0"/>
              <a:buChar char="•"/>
            </a:pPr>
            <a:r>
              <a:rPr lang="ja-JP" altLang="en-US" sz="1400" dirty="0">
                <a:solidFill>
                  <a:srgbClr val="2E3558"/>
                </a:solidFill>
                <a:latin typeface="+mn-ea"/>
              </a:rPr>
              <a:t>用途市場：最終製品</a:t>
            </a:r>
          </a:p>
          <a:p>
            <a:pPr marL="266700" indent="-180975">
              <a:buFont typeface="Arial" panose="020B0604020202020204" pitchFamily="34" charset="0"/>
              <a:buChar char="•"/>
            </a:pPr>
            <a:r>
              <a:rPr lang="ja-JP" altLang="en-US" sz="1400" dirty="0">
                <a:solidFill>
                  <a:srgbClr val="2E3558"/>
                </a:solidFill>
                <a:latin typeface="+mn-ea"/>
              </a:rPr>
              <a:t>想定顧客：製品を最終的に利用する顧客（ﾌﾞﾗﾝﾄﾞｵｰﾅｰ等）</a:t>
            </a:r>
          </a:p>
          <a:p>
            <a:pPr marL="266700" indent="-180975">
              <a:buFont typeface="Arial" panose="020B0604020202020204" pitchFamily="34" charset="0"/>
              <a:buChar char="•"/>
            </a:pPr>
            <a:r>
              <a:rPr lang="ja-JP" altLang="en-US" sz="1400" dirty="0">
                <a:solidFill>
                  <a:srgbClr val="2E3558"/>
                </a:solidFill>
                <a:latin typeface="+mn-ea"/>
              </a:rPr>
              <a:t>販売量：現時点での計画量</a:t>
            </a:r>
          </a:p>
          <a:p>
            <a:pPr marL="266700" indent="-180975">
              <a:buFont typeface="Arial" panose="020B0604020202020204" pitchFamily="34" charset="0"/>
              <a:buChar char="•"/>
            </a:pPr>
            <a:r>
              <a:rPr lang="ja-JP" altLang="en-US" sz="1400" dirty="0">
                <a:solidFill>
                  <a:srgbClr val="2E3558"/>
                </a:solidFill>
                <a:latin typeface="+mn-ea"/>
              </a:rPr>
              <a:t>提供製品：自社が販売する製品</a:t>
            </a:r>
          </a:p>
          <a:p>
            <a:pPr marL="266700" indent="-180975">
              <a:buFont typeface="Arial" panose="020B0604020202020204" pitchFamily="34" charset="0"/>
              <a:buChar char="•"/>
            </a:pPr>
            <a:r>
              <a:rPr lang="ja-JP" altLang="en-US" sz="1400" dirty="0">
                <a:solidFill>
                  <a:srgbClr val="2E3558"/>
                </a:solidFill>
                <a:latin typeface="+mn-ea"/>
              </a:rPr>
              <a:t>最終製品：自社が販売する製品が利用される、もしくは見込む完成品等</a:t>
            </a:r>
            <a:endParaRPr lang="en-US" altLang="ja-JP" sz="1400" dirty="0">
              <a:solidFill>
                <a:srgbClr val="2E3558"/>
              </a:solidFill>
              <a:latin typeface="+mn-ea"/>
            </a:endParaRPr>
          </a:p>
        </p:txBody>
      </p:sp>
      <p:cxnSp>
        <p:nvCxnSpPr>
          <p:cNvPr id="43" name="Straight Connector 13">
            <a:extLst>
              <a:ext uri="{FF2B5EF4-FFF2-40B4-BE49-F238E27FC236}">
                <a16:creationId xmlns:a16="http://schemas.microsoft.com/office/drawing/2014/main" id="{4ECBC6A4-73D1-55CB-E75C-79B1411946C6}"/>
              </a:ext>
            </a:extLst>
          </p:cNvPr>
          <p:cNvCxnSpPr>
            <a:cxnSpLocks/>
          </p:cNvCxnSpPr>
          <p:nvPr/>
        </p:nvCxnSpPr>
        <p:spPr>
          <a:xfrm>
            <a:off x="4895422" y="1714872"/>
            <a:ext cx="0" cy="4428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4" name="TextBox 51">
            <a:extLst>
              <a:ext uri="{FF2B5EF4-FFF2-40B4-BE49-F238E27FC236}">
                <a16:creationId xmlns:a16="http://schemas.microsoft.com/office/drawing/2014/main" id="{36C1A9B3-8A98-D3B5-4D79-F62DF0E0E910}"/>
              </a:ext>
            </a:extLst>
          </p:cNvPr>
          <p:cNvSpPr txBox="1"/>
          <p:nvPr/>
        </p:nvSpPr>
        <p:spPr>
          <a:xfrm>
            <a:off x="867378" y="1694595"/>
            <a:ext cx="3852000" cy="54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注力すべきセグメント（用途市場）を事業開始からの時間軸で整理ください</a:t>
            </a:r>
          </a:p>
        </p:txBody>
      </p:sp>
    </p:spTree>
    <p:extLst>
      <p:ext uri="{BB962C8B-B14F-4D97-AF65-F5344CB8AC3E}">
        <p14:creationId xmlns:p14="http://schemas.microsoft.com/office/powerpoint/2010/main" val="12590074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hink-cell data - do not delete" hidden="1">
            <a:extLst>
              <a:ext uri="{FF2B5EF4-FFF2-40B4-BE49-F238E27FC236}">
                <a16:creationId xmlns:a16="http://schemas.microsoft.com/office/drawing/2014/main" id="{193A4FCD-2FB5-47D0-8616-047E6F68EE7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61" name="think-cell data - do not delete" hidden="1">
                        <a:extLst>
                          <a:ext uri="{FF2B5EF4-FFF2-40B4-BE49-F238E27FC236}">
                            <a16:creationId xmlns:a16="http://schemas.microsoft.com/office/drawing/2014/main" id="{193A4FCD-2FB5-47D0-8616-047E6F68EE7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4" name="Title 1">
            <a:extLst>
              <a:ext uri="{FF2B5EF4-FFF2-40B4-BE49-F238E27FC236}">
                <a16:creationId xmlns:a16="http://schemas.microsoft.com/office/drawing/2014/main" id="{0F6160E4-95D5-4355-9C95-26DDDC29BC88}"/>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5</a:t>
            </a:r>
            <a:r>
              <a:rPr kumimoji="1" lang="ja-JP" altLang="en-US" sz="2000" dirty="0"/>
              <a:t>）注力セグメント・ターゲットの選定理由</a:t>
            </a:r>
            <a:endParaRPr kumimoji="1" lang="en-US" sz="2000" dirty="0"/>
          </a:p>
        </p:txBody>
      </p:sp>
      <p:sp>
        <p:nvSpPr>
          <p:cNvPr id="71" name="Title 1">
            <a:extLst>
              <a:ext uri="{FF2B5EF4-FFF2-40B4-BE49-F238E27FC236}">
                <a16:creationId xmlns:a16="http://schemas.microsoft.com/office/drawing/2014/main" id="{933F9965-6C21-4661-84CE-6317255F6561}"/>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を背景に</a:t>
            </a:r>
            <a:r>
              <a:rPr kumimoji="1" lang="en-US" altLang="ja-JP">
                <a:solidFill>
                  <a:schemeClr val="tx1"/>
                </a:solidFill>
              </a:rPr>
              <a:t>xx</a:t>
            </a:r>
            <a:r>
              <a:rPr kumimoji="1" lang="ja-JP" altLang="en-US">
                <a:solidFill>
                  <a:schemeClr val="tx1"/>
                </a:solidFill>
              </a:rPr>
              <a:t>に注力していく</a:t>
            </a:r>
            <a:endParaRPr kumimoji="1" lang="en-US">
              <a:solidFill>
                <a:schemeClr val="tx1"/>
              </a:solidFill>
            </a:endParaRPr>
          </a:p>
        </p:txBody>
      </p:sp>
      <p:cxnSp>
        <p:nvCxnSpPr>
          <p:cNvPr id="72" name="直線コネクタ 71">
            <a:extLst>
              <a:ext uri="{FF2B5EF4-FFF2-40B4-BE49-F238E27FC236}">
                <a16:creationId xmlns:a16="http://schemas.microsoft.com/office/drawing/2014/main" id="{F96DFFAD-140B-4D96-9ACD-35D511F218A5}"/>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9919EAA4-5C4D-5235-8680-0C7B206691D1}"/>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33" name="フリーフォーム: 図形 32">
            <a:extLst>
              <a:ext uri="{FF2B5EF4-FFF2-40B4-BE49-F238E27FC236}">
                <a16:creationId xmlns:a16="http://schemas.microsoft.com/office/drawing/2014/main" id="{CEE28AC5-AC5F-EC03-C072-DBE422EE4766}"/>
              </a:ext>
            </a:extLst>
          </p:cNvPr>
          <p:cNvSpPr/>
          <p:nvPr/>
        </p:nvSpPr>
        <p:spPr>
          <a:xfrm>
            <a:off x="816356" y="2191660"/>
            <a:ext cx="1620000" cy="1808622"/>
          </a:xfrm>
          <a:custGeom>
            <a:avLst/>
            <a:gdLst>
              <a:gd name="connsiteX0" fmla="*/ 0 w 1985721"/>
              <a:gd name="connsiteY0" fmla="*/ 0 h 1808622"/>
              <a:gd name="connsiteX1" fmla="*/ 226731 w 1985721"/>
              <a:gd name="connsiteY1" fmla="*/ 0 h 1808622"/>
              <a:gd name="connsiteX2" fmla="*/ 288000 w 1985721"/>
              <a:gd name="connsiteY2" fmla="*/ 0 h 1808622"/>
              <a:gd name="connsiteX3" fmla="*/ 1985721 w 1985721"/>
              <a:gd name="connsiteY3" fmla="*/ 0 h 1808622"/>
              <a:gd name="connsiteX4" fmla="*/ 1985721 w 1985721"/>
              <a:gd name="connsiteY4" fmla="*/ 540000 h 1808622"/>
              <a:gd name="connsiteX5" fmla="*/ 288000 w 1985721"/>
              <a:gd name="connsiteY5" fmla="*/ 540000 h 1808622"/>
              <a:gd name="connsiteX6" fmla="*/ 288000 w 1985721"/>
              <a:gd name="connsiteY6" fmla="*/ 1808622 h 1808622"/>
              <a:gd name="connsiteX7" fmla="*/ 0 w 1985721"/>
              <a:gd name="connsiteY7" fmla="*/ 1808622 h 180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85721" h="1808622">
                <a:moveTo>
                  <a:pt x="0" y="0"/>
                </a:moveTo>
                <a:lnTo>
                  <a:pt x="226731" y="0"/>
                </a:lnTo>
                <a:lnTo>
                  <a:pt x="288000" y="0"/>
                </a:lnTo>
                <a:lnTo>
                  <a:pt x="1985721" y="0"/>
                </a:lnTo>
                <a:lnTo>
                  <a:pt x="1985721" y="540000"/>
                </a:lnTo>
                <a:lnTo>
                  <a:pt x="288000" y="540000"/>
                </a:lnTo>
                <a:lnTo>
                  <a:pt x="288000" y="1808622"/>
                </a:lnTo>
                <a:lnTo>
                  <a:pt x="0" y="1808622"/>
                </a:lnTo>
                <a:close/>
              </a:path>
            </a:pathLst>
          </a:custGeom>
          <a:solidFill>
            <a:schemeClr val="bg1">
              <a:lumMod val="50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200">
                <a:solidFill>
                  <a:schemeClr val="bg1"/>
                </a:solidFill>
                <a:latin typeface="Meiryo UI" panose="020B0604030504040204" pitchFamily="50" charset="-128"/>
                <a:ea typeface="Meiryo UI" panose="020B0604030504040204" pitchFamily="50" charset="-128"/>
              </a:rPr>
              <a:t>セグメント</a:t>
            </a:r>
            <a:r>
              <a:rPr kumimoji="1" lang="en-US" altLang="ja-JP" sz="1200">
                <a:solidFill>
                  <a:schemeClr val="bg1"/>
                </a:solidFill>
                <a:latin typeface="Meiryo UI" panose="020B0604030504040204" pitchFamily="50" charset="-128"/>
                <a:ea typeface="Meiryo UI" panose="020B0604030504040204" pitchFamily="50" charset="-128"/>
              </a:rPr>
              <a:t>A</a:t>
            </a:r>
            <a:endParaRPr kumimoji="1" lang="ja-JP" altLang="en-US" sz="1200">
              <a:solidFill>
                <a:schemeClr val="bg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9AF84108-3B69-41B1-8CEC-1183C0871013}"/>
              </a:ext>
            </a:extLst>
          </p:cNvPr>
          <p:cNvSpPr/>
          <p:nvPr/>
        </p:nvSpPr>
        <p:spPr>
          <a:xfrm>
            <a:off x="2506054" y="2191660"/>
            <a:ext cx="3492000" cy="54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9074C5B7-7FE2-4501-80F2-A55E4CCAAF29}"/>
              </a:ext>
            </a:extLst>
          </p:cNvPr>
          <p:cNvSpPr/>
          <p:nvPr/>
        </p:nvSpPr>
        <p:spPr>
          <a:xfrm>
            <a:off x="1182076" y="2825973"/>
            <a:ext cx="1260000" cy="540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企業</a:t>
            </a:r>
            <a:r>
              <a:rPr kumimoji="1" lang="en-US" altLang="ja-JP" sz="1200">
                <a:solidFill>
                  <a:schemeClr val="tx1"/>
                </a:solidFill>
                <a:latin typeface="Meiryo UI" panose="020B0604030504040204" pitchFamily="50" charset="-128"/>
                <a:ea typeface="Meiryo UI" panose="020B0604030504040204" pitchFamily="50" charset="-128"/>
              </a:rPr>
              <a:t>A</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ADE33FF1-32ED-13EB-DB39-810426ACC2D3}"/>
              </a:ext>
            </a:extLst>
          </p:cNvPr>
          <p:cNvSpPr/>
          <p:nvPr/>
        </p:nvSpPr>
        <p:spPr>
          <a:xfrm>
            <a:off x="2506054" y="2825973"/>
            <a:ext cx="3492000" cy="54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87B919A8-3BE9-88CD-D129-982F632CFBF9}"/>
              </a:ext>
            </a:extLst>
          </p:cNvPr>
          <p:cNvSpPr/>
          <p:nvPr/>
        </p:nvSpPr>
        <p:spPr>
          <a:xfrm>
            <a:off x="1182076" y="3460286"/>
            <a:ext cx="1260000" cy="540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企業</a:t>
            </a:r>
            <a:r>
              <a:rPr kumimoji="1" lang="en-US" altLang="ja-JP" sz="1200">
                <a:solidFill>
                  <a:schemeClr val="tx1"/>
                </a:solidFill>
                <a:latin typeface="Meiryo UI" panose="020B0604030504040204" pitchFamily="50" charset="-128"/>
                <a:ea typeface="Meiryo UI" panose="020B0604030504040204" pitchFamily="50" charset="-128"/>
              </a:rPr>
              <a:t>B</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1BD5023E-130E-0591-2941-7D4268B98321}"/>
              </a:ext>
            </a:extLst>
          </p:cNvPr>
          <p:cNvSpPr/>
          <p:nvPr/>
        </p:nvSpPr>
        <p:spPr>
          <a:xfrm>
            <a:off x="2506054" y="3460286"/>
            <a:ext cx="3492000" cy="54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606EF4F-5A8F-C0C1-40E5-F2E048EB6362}"/>
              </a:ext>
            </a:extLst>
          </p:cNvPr>
          <p:cNvSpPr/>
          <p:nvPr/>
        </p:nvSpPr>
        <p:spPr>
          <a:xfrm>
            <a:off x="2506054" y="4094599"/>
            <a:ext cx="3492000" cy="54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43269DFB-8B55-B54B-4C5F-06BA19B63A59}"/>
              </a:ext>
            </a:extLst>
          </p:cNvPr>
          <p:cNvSpPr/>
          <p:nvPr/>
        </p:nvSpPr>
        <p:spPr>
          <a:xfrm>
            <a:off x="1182076" y="4728912"/>
            <a:ext cx="1260000" cy="540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企業</a:t>
            </a:r>
            <a:r>
              <a:rPr kumimoji="1" lang="en-US" altLang="ja-JP" sz="1200">
                <a:solidFill>
                  <a:schemeClr val="tx1"/>
                </a:solidFill>
                <a:latin typeface="Meiryo UI" panose="020B0604030504040204" pitchFamily="50" charset="-128"/>
                <a:ea typeface="Meiryo UI" panose="020B0604030504040204" pitchFamily="50" charset="-128"/>
              </a:rPr>
              <a:t>C</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F49FB223-4F21-ECCD-BCC7-3004039FA889}"/>
              </a:ext>
            </a:extLst>
          </p:cNvPr>
          <p:cNvSpPr/>
          <p:nvPr/>
        </p:nvSpPr>
        <p:spPr>
          <a:xfrm>
            <a:off x="2506054" y="4728912"/>
            <a:ext cx="3492000" cy="54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25A5B2EA-6606-15E7-B903-56DE343DB050}"/>
              </a:ext>
            </a:extLst>
          </p:cNvPr>
          <p:cNvSpPr/>
          <p:nvPr/>
        </p:nvSpPr>
        <p:spPr>
          <a:xfrm>
            <a:off x="1182076" y="5363225"/>
            <a:ext cx="1260000" cy="540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企業</a:t>
            </a:r>
            <a:r>
              <a:rPr kumimoji="1" lang="en-US" altLang="ja-JP" sz="1200">
                <a:solidFill>
                  <a:schemeClr val="tx1"/>
                </a:solidFill>
                <a:latin typeface="Meiryo UI" panose="020B0604030504040204" pitchFamily="50" charset="-128"/>
                <a:ea typeface="Meiryo UI" panose="020B0604030504040204" pitchFamily="50" charset="-128"/>
              </a:rPr>
              <a:t>D</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A5994CE9-9647-0818-DF44-5AB315C53F2C}"/>
              </a:ext>
            </a:extLst>
          </p:cNvPr>
          <p:cNvSpPr/>
          <p:nvPr/>
        </p:nvSpPr>
        <p:spPr>
          <a:xfrm>
            <a:off x="2506054" y="5363225"/>
            <a:ext cx="3492000" cy="54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grpSp>
        <p:nvGrpSpPr>
          <p:cNvPr id="26" name="グループ化 25">
            <a:extLst>
              <a:ext uri="{FF2B5EF4-FFF2-40B4-BE49-F238E27FC236}">
                <a16:creationId xmlns:a16="http://schemas.microsoft.com/office/drawing/2014/main" id="{3D9521B0-3476-E366-241B-A061355EBF9E}"/>
              </a:ext>
            </a:extLst>
          </p:cNvPr>
          <p:cNvGrpSpPr/>
          <p:nvPr/>
        </p:nvGrpSpPr>
        <p:grpSpPr>
          <a:xfrm>
            <a:off x="746657" y="1749088"/>
            <a:ext cx="1689699" cy="288000"/>
            <a:chOff x="-91819" y="1879963"/>
            <a:chExt cx="6007819" cy="288000"/>
          </a:xfrm>
        </p:grpSpPr>
        <p:sp>
          <p:nvSpPr>
            <p:cNvPr id="27" name="正方形/長方形 26">
              <a:extLst>
                <a:ext uri="{FF2B5EF4-FFF2-40B4-BE49-F238E27FC236}">
                  <a16:creationId xmlns:a16="http://schemas.microsoft.com/office/drawing/2014/main" id="{36E2FA19-1C0A-D56B-7C90-F01287514334}"/>
                </a:ext>
              </a:extLst>
            </p:cNvPr>
            <p:cNvSpPr/>
            <p:nvPr/>
          </p:nvSpPr>
          <p:spPr>
            <a:xfrm>
              <a:off x="-91819" y="1879963"/>
              <a:ext cx="6007819"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セグメント</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ターゲット顧客</a:t>
              </a:r>
            </a:p>
          </p:txBody>
        </p:sp>
        <p:cxnSp>
          <p:nvCxnSpPr>
            <p:cNvPr id="28" name="直線コネクタ 27">
              <a:extLst>
                <a:ext uri="{FF2B5EF4-FFF2-40B4-BE49-F238E27FC236}">
                  <a16:creationId xmlns:a16="http://schemas.microsoft.com/office/drawing/2014/main" id="{93E44CA8-AFEB-9572-C022-C62814F41D21}"/>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9" name="グループ化 28">
            <a:extLst>
              <a:ext uri="{FF2B5EF4-FFF2-40B4-BE49-F238E27FC236}">
                <a16:creationId xmlns:a16="http://schemas.microsoft.com/office/drawing/2014/main" id="{9847232F-17CD-B382-BD13-7C3068C13ECE}"/>
              </a:ext>
            </a:extLst>
          </p:cNvPr>
          <p:cNvGrpSpPr/>
          <p:nvPr/>
        </p:nvGrpSpPr>
        <p:grpSpPr>
          <a:xfrm>
            <a:off x="2506054" y="1749088"/>
            <a:ext cx="3492000" cy="288000"/>
            <a:chOff x="156000" y="1879963"/>
            <a:chExt cx="5760000" cy="288000"/>
          </a:xfrm>
        </p:grpSpPr>
        <p:sp>
          <p:nvSpPr>
            <p:cNvPr id="30" name="正方形/長方形 29">
              <a:extLst>
                <a:ext uri="{FF2B5EF4-FFF2-40B4-BE49-F238E27FC236}">
                  <a16:creationId xmlns:a16="http://schemas.microsoft.com/office/drawing/2014/main" id="{99A738F6-D909-DB99-93A9-1E277820890C}"/>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注力する理由</a:t>
              </a:r>
            </a:p>
          </p:txBody>
        </p:sp>
        <p:cxnSp>
          <p:nvCxnSpPr>
            <p:cNvPr id="31" name="直線コネクタ 30">
              <a:extLst>
                <a:ext uri="{FF2B5EF4-FFF2-40B4-BE49-F238E27FC236}">
                  <a16:creationId xmlns:a16="http://schemas.microsoft.com/office/drawing/2014/main" id="{244C4745-AC2C-C78A-79FC-07E29B79ADD5}"/>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4" name="フリーフォーム: 図形 33">
            <a:extLst>
              <a:ext uri="{FF2B5EF4-FFF2-40B4-BE49-F238E27FC236}">
                <a16:creationId xmlns:a16="http://schemas.microsoft.com/office/drawing/2014/main" id="{0BF2A83D-F6D6-EE90-A160-E00DCEE55202}"/>
              </a:ext>
            </a:extLst>
          </p:cNvPr>
          <p:cNvSpPr/>
          <p:nvPr/>
        </p:nvSpPr>
        <p:spPr>
          <a:xfrm>
            <a:off x="816356" y="4094599"/>
            <a:ext cx="1620000" cy="1808626"/>
          </a:xfrm>
          <a:custGeom>
            <a:avLst/>
            <a:gdLst>
              <a:gd name="connsiteX0" fmla="*/ 226731 w 1985721"/>
              <a:gd name="connsiteY0" fmla="*/ 0 h 1808626"/>
              <a:gd name="connsiteX1" fmla="*/ 1985721 w 1985721"/>
              <a:gd name="connsiteY1" fmla="*/ 0 h 1808626"/>
              <a:gd name="connsiteX2" fmla="*/ 1985721 w 1985721"/>
              <a:gd name="connsiteY2" fmla="*/ 540000 h 1808626"/>
              <a:gd name="connsiteX3" fmla="*/ 288000 w 1985721"/>
              <a:gd name="connsiteY3" fmla="*/ 540000 h 1808626"/>
              <a:gd name="connsiteX4" fmla="*/ 288000 w 1985721"/>
              <a:gd name="connsiteY4" fmla="*/ 1808626 h 1808626"/>
              <a:gd name="connsiteX5" fmla="*/ 0 w 1985721"/>
              <a:gd name="connsiteY5" fmla="*/ 1808626 h 1808626"/>
              <a:gd name="connsiteX6" fmla="*/ 0 w 1985721"/>
              <a:gd name="connsiteY6" fmla="*/ 4 h 1808626"/>
              <a:gd name="connsiteX7" fmla="*/ 226731 w 1985721"/>
              <a:gd name="connsiteY7" fmla="*/ 4 h 180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85721" h="1808626">
                <a:moveTo>
                  <a:pt x="226731" y="0"/>
                </a:moveTo>
                <a:lnTo>
                  <a:pt x="1985721" y="0"/>
                </a:lnTo>
                <a:lnTo>
                  <a:pt x="1985721" y="540000"/>
                </a:lnTo>
                <a:lnTo>
                  <a:pt x="288000" y="540000"/>
                </a:lnTo>
                <a:lnTo>
                  <a:pt x="288000" y="1808626"/>
                </a:lnTo>
                <a:lnTo>
                  <a:pt x="0" y="1808626"/>
                </a:lnTo>
                <a:lnTo>
                  <a:pt x="0" y="4"/>
                </a:lnTo>
                <a:lnTo>
                  <a:pt x="226731" y="4"/>
                </a:lnTo>
                <a:close/>
              </a:path>
            </a:pathLst>
          </a:custGeom>
          <a:solidFill>
            <a:schemeClr val="bg1">
              <a:lumMod val="50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200">
                <a:solidFill>
                  <a:schemeClr val="bg1"/>
                </a:solidFill>
                <a:latin typeface="Meiryo UI" panose="020B0604030504040204" pitchFamily="50" charset="-128"/>
                <a:ea typeface="Meiryo UI" panose="020B0604030504040204" pitchFamily="50" charset="-128"/>
              </a:rPr>
              <a:t>セグメント</a:t>
            </a:r>
            <a:r>
              <a:rPr kumimoji="1" lang="en-US" altLang="ja-JP" sz="1200">
                <a:solidFill>
                  <a:schemeClr val="bg1"/>
                </a:solidFill>
                <a:latin typeface="Meiryo UI" panose="020B0604030504040204" pitchFamily="50" charset="-128"/>
                <a:ea typeface="Meiryo UI" panose="020B0604030504040204" pitchFamily="50" charset="-128"/>
              </a:rPr>
              <a:t>B</a:t>
            </a:r>
            <a:endParaRPr kumimoji="1" lang="ja-JP" altLang="en-US" sz="1200">
              <a:solidFill>
                <a:schemeClr val="bg1"/>
              </a:solidFill>
              <a:latin typeface="Meiryo UI" panose="020B0604030504040204" pitchFamily="50" charset="-128"/>
              <a:ea typeface="Meiryo UI" panose="020B0604030504040204" pitchFamily="50" charset="-128"/>
            </a:endParaRPr>
          </a:p>
        </p:txBody>
      </p:sp>
      <p:grpSp>
        <p:nvGrpSpPr>
          <p:cNvPr id="63" name="グループ化 62">
            <a:extLst>
              <a:ext uri="{FF2B5EF4-FFF2-40B4-BE49-F238E27FC236}">
                <a16:creationId xmlns:a16="http://schemas.microsoft.com/office/drawing/2014/main" id="{340D9450-36AD-6BDE-CA73-A34FB2D457D4}"/>
              </a:ext>
            </a:extLst>
          </p:cNvPr>
          <p:cNvGrpSpPr/>
          <p:nvPr/>
        </p:nvGrpSpPr>
        <p:grpSpPr>
          <a:xfrm>
            <a:off x="8781343" y="1752802"/>
            <a:ext cx="2664000" cy="4154131"/>
            <a:chOff x="8791391" y="2242964"/>
            <a:chExt cx="3244608" cy="4154131"/>
          </a:xfrm>
        </p:grpSpPr>
        <p:grpSp>
          <p:nvGrpSpPr>
            <p:cNvPr id="42" name="グループ化 41">
              <a:extLst>
                <a:ext uri="{FF2B5EF4-FFF2-40B4-BE49-F238E27FC236}">
                  <a16:creationId xmlns:a16="http://schemas.microsoft.com/office/drawing/2014/main" id="{5B98B94A-5565-13AA-9A50-597963C23149}"/>
                </a:ext>
              </a:extLst>
            </p:cNvPr>
            <p:cNvGrpSpPr/>
            <p:nvPr/>
          </p:nvGrpSpPr>
          <p:grpSpPr>
            <a:xfrm>
              <a:off x="8791391" y="2242964"/>
              <a:ext cx="3244608" cy="288000"/>
              <a:chOff x="156000" y="1879963"/>
              <a:chExt cx="5760000" cy="288000"/>
            </a:xfrm>
          </p:grpSpPr>
          <p:sp>
            <p:nvSpPr>
              <p:cNvPr id="43" name="正方形/長方形 42">
                <a:extLst>
                  <a:ext uri="{FF2B5EF4-FFF2-40B4-BE49-F238E27FC236}">
                    <a16:creationId xmlns:a16="http://schemas.microsoft.com/office/drawing/2014/main" id="{1D4299E6-77DF-F430-87A1-0D28D7A00A13}"/>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交渉状況</a:t>
                </a:r>
              </a:p>
            </p:txBody>
          </p:sp>
          <p:cxnSp>
            <p:nvCxnSpPr>
              <p:cNvPr id="44" name="直線コネクタ 43">
                <a:extLst>
                  <a:ext uri="{FF2B5EF4-FFF2-40B4-BE49-F238E27FC236}">
                    <a16:creationId xmlns:a16="http://schemas.microsoft.com/office/drawing/2014/main" id="{3B74917D-A8F5-C982-2821-150B5A2FEBD5}"/>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5" name="正方形/長方形 34">
              <a:extLst>
                <a:ext uri="{FF2B5EF4-FFF2-40B4-BE49-F238E27FC236}">
                  <a16:creationId xmlns:a16="http://schemas.microsoft.com/office/drawing/2014/main" id="{D55D19F8-6153-0F78-187F-1CE4E92D5467}"/>
                </a:ext>
              </a:extLst>
            </p:cNvPr>
            <p:cNvSpPr/>
            <p:nvPr/>
          </p:nvSpPr>
          <p:spPr>
            <a:xfrm>
              <a:off x="8791391" y="2685536"/>
              <a:ext cx="3244608" cy="823689"/>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DE1E14AF-D741-5721-942E-A777A25A4CE6}"/>
                </a:ext>
              </a:extLst>
            </p:cNvPr>
            <p:cNvSpPr/>
            <p:nvPr/>
          </p:nvSpPr>
          <p:spPr>
            <a:xfrm>
              <a:off x="8791391" y="3648160"/>
              <a:ext cx="3244608" cy="823689"/>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4E539293-CA11-EE1F-8967-BF6945743ED9}"/>
                </a:ext>
              </a:extLst>
            </p:cNvPr>
            <p:cNvSpPr/>
            <p:nvPr/>
          </p:nvSpPr>
          <p:spPr>
            <a:xfrm>
              <a:off x="8791391" y="4610784"/>
              <a:ext cx="3244608" cy="823689"/>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320DD1A6-CA42-F9AC-7061-92D124918AEE}"/>
                </a:ext>
              </a:extLst>
            </p:cNvPr>
            <p:cNvSpPr/>
            <p:nvPr/>
          </p:nvSpPr>
          <p:spPr>
            <a:xfrm>
              <a:off x="8791391" y="5573406"/>
              <a:ext cx="3244608" cy="823689"/>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62" name="グループ化 61">
            <a:extLst>
              <a:ext uri="{FF2B5EF4-FFF2-40B4-BE49-F238E27FC236}">
                <a16:creationId xmlns:a16="http://schemas.microsoft.com/office/drawing/2014/main" id="{D218433D-AA57-6CA3-DA1D-30E7409BF490}"/>
              </a:ext>
            </a:extLst>
          </p:cNvPr>
          <p:cNvGrpSpPr/>
          <p:nvPr/>
        </p:nvGrpSpPr>
        <p:grpSpPr>
          <a:xfrm>
            <a:off x="6265950" y="1752802"/>
            <a:ext cx="1188000" cy="4154131"/>
            <a:chOff x="6275999" y="2242964"/>
            <a:chExt cx="1172553" cy="4154131"/>
          </a:xfrm>
        </p:grpSpPr>
        <p:grpSp>
          <p:nvGrpSpPr>
            <p:cNvPr id="53" name="グループ化 52">
              <a:extLst>
                <a:ext uri="{FF2B5EF4-FFF2-40B4-BE49-F238E27FC236}">
                  <a16:creationId xmlns:a16="http://schemas.microsoft.com/office/drawing/2014/main" id="{EC942A72-EA24-9CDB-7A3C-68DFE263D048}"/>
                </a:ext>
              </a:extLst>
            </p:cNvPr>
            <p:cNvGrpSpPr/>
            <p:nvPr/>
          </p:nvGrpSpPr>
          <p:grpSpPr>
            <a:xfrm>
              <a:off x="6276000" y="2242964"/>
              <a:ext cx="1172552" cy="288000"/>
              <a:chOff x="6275999" y="2242964"/>
              <a:chExt cx="1985721" cy="288000"/>
            </a:xfrm>
          </p:grpSpPr>
          <p:sp>
            <p:nvSpPr>
              <p:cNvPr id="40" name="正方形/長方形 39">
                <a:extLst>
                  <a:ext uri="{FF2B5EF4-FFF2-40B4-BE49-F238E27FC236}">
                    <a16:creationId xmlns:a16="http://schemas.microsoft.com/office/drawing/2014/main" id="{31EA4884-FE2D-2735-52F9-90FDBA06E717}"/>
                  </a:ext>
                </a:extLst>
              </p:cNvPr>
              <p:cNvSpPr/>
              <p:nvPr/>
            </p:nvSpPr>
            <p:spPr>
              <a:xfrm>
                <a:off x="6275999" y="2242964"/>
                <a:ext cx="1985721"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ターゲット顧客</a:t>
                </a:r>
              </a:p>
            </p:txBody>
          </p:sp>
          <p:cxnSp>
            <p:nvCxnSpPr>
              <p:cNvPr id="41" name="直線コネクタ 40">
                <a:extLst>
                  <a:ext uri="{FF2B5EF4-FFF2-40B4-BE49-F238E27FC236}">
                    <a16:creationId xmlns:a16="http://schemas.microsoft.com/office/drawing/2014/main" id="{B8679E74-BDF3-1E19-F542-4DBB4936420E}"/>
                  </a:ext>
                </a:extLst>
              </p:cNvPr>
              <p:cNvCxnSpPr>
                <a:cxnSpLocks/>
              </p:cNvCxnSpPr>
              <p:nvPr/>
            </p:nvCxnSpPr>
            <p:spPr>
              <a:xfrm>
                <a:off x="6275999" y="2530964"/>
                <a:ext cx="198572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5" name="正方形/長方形 44">
              <a:extLst>
                <a:ext uri="{FF2B5EF4-FFF2-40B4-BE49-F238E27FC236}">
                  <a16:creationId xmlns:a16="http://schemas.microsoft.com/office/drawing/2014/main" id="{9FE09043-A04E-56CA-0D0B-4087C8629D34}"/>
                </a:ext>
              </a:extLst>
            </p:cNvPr>
            <p:cNvSpPr/>
            <p:nvPr/>
          </p:nvSpPr>
          <p:spPr>
            <a:xfrm>
              <a:off x="6275999" y="2685536"/>
              <a:ext cx="1172551" cy="823689"/>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企業</a:t>
              </a:r>
              <a:r>
                <a:rPr kumimoji="1" lang="en-US" altLang="ja-JP" sz="1200">
                  <a:solidFill>
                    <a:schemeClr val="tx1"/>
                  </a:solidFill>
                  <a:latin typeface="Meiryo UI" panose="020B0604030504040204" pitchFamily="50" charset="-128"/>
                  <a:ea typeface="Meiryo UI" panose="020B0604030504040204" pitchFamily="50" charset="-128"/>
                </a:rPr>
                <a:t>A</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16C298B0-5890-865E-5BAA-EFAB577998D9}"/>
                </a:ext>
              </a:extLst>
            </p:cNvPr>
            <p:cNvSpPr/>
            <p:nvPr/>
          </p:nvSpPr>
          <p:spPr>
            <a:xfrm>
              <a:off x="6275999" y="3648160"/>
              <a:ext cx="1172551" cy="823689"/>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企業</a:t>
              </a:r>
              <a:r>
                <a:rPr kumimoji="1" lang="en-US" altLang="ja-JP" sz="1200">
                  <a:solidFill>
                    <a:schemeClr val="tx1"/>
                  </a:solidFill>
                  <a:latin typeface="Meiryo UI" panose="020B0604030504040204" pitchFamily="50" charset="-128"/>
                  <a:ea typeface="Meiryo UI" panose="020B0604030504040204" pitchFamily="50" charset="-128"/>
                </a:rPr>
                <a:t>B</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88138C2F-D2F7-E6EF-935A-1BECB5B2569D}"/>
                </a:ext>
              </a:extLst>
            </p:cNvPr>
            <p:cNvSpPr/>
            <p:nvPr/>
          </p:nvSpPr>
          <p:spPr>
            <a:xfrm>
              <a:off x="6275999" y="4610784"/>
              <a:ext cx="1172551" cy="823689"/>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企業</a:t>
              </a:r>
              <a:r>
                <a:rPr kumimoji="1" lang="en-US" altLang="ja-JP" sz="1200">
                  <a:solidFill>
                    <a:schemeClr val="tx1"/>
                  </a:solidFill>
                  <a:latin typeface="Meiryo UI" panose="020B0604030504040204" pitchFamily="50" charset="-128"/>
                  <a:ea typeface="Meiryo UI" panose="020B0604030504040204" pitchFamily="50" charset="-128"/>
                </a:rPr>
                <a:t>C</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38545F8E-201F-D4B6-E5C9-50DBAFB51861}"/>
                </a:ext>
              </a:extLst>
            </p:cNvPr>
            <p:cNvSpPr/>
            <p:nvPr/>
          </p:nvSpPr>
          <p:spPr>
            <a:xfrm>
              <a:off x="6275999" y="5573406"/>
              <a:ext cx="1172551" cy="823689"/>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企業</a:t>
              </a:r>
              <a:r>
                <a:rPr kumimoji="1" lang="en-US" altLang="ja-JP" sz="1200">
                  <a:solidFill>
                    <a:schemeClr val="tx1"/>
                  </a:solidFill>
                  <a:latin typeface="Meiryo UI" panose="020B0604030504040204" pitchFamily="50" charset="-128"/>
                  <a:ea typeface="Meiryo UI" panose="020B0604030504040204" pitchFamily="50" charset="-128"/>
                </a:rPr>
                <a:t>D</a:t>
              </a:r>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49" name="グループ化 48">
            <a:extLst>
              <a:ext uri="{FF2B5EF4-FFF2-40B4-BE49-F238E27FC236}">
                <a16:creationId xmlns:a16="http://schemas.microsoft.com/office/drawing/2014/main" id="{89D56F45-2335-C973-58B5-75B84F726911}"/>
              </a:ext>
            </a:extLst>
          </p:cNvPr>
          <p:cNvGrpSpPr/>
          <p:nvPr/>
        </p:nvGrpSpPr>
        <p:grpSpPr>
          <a:xfrm>
            <a:off x="7523646" y="1752802"/>
            <a:ext cx="1188000" cy="4154131"/>
            <a:chOff x="7533695" y="2242964"/>
            <a:chExt cx="1172553" cy="4154131"/>
          </a:xfrm>
        </p:grpSpPr>
        <p:grpSp>
          <p:nvGrpSpPr>
            <p:cNvPr id="54" name="グループ化 53">
              <a:extLst>
                <a:ext uri="{FF2B5EF4-FFF2-40B4-BE49-F238E27FC236}">
                  <a16:creationId xmlns:a16="http://schemas.microsoft.com/office/drawing/2014/main" id="{7B45B057-63A7-7714-1A64-B56C29D51E50}"/>
                </a:ext>
              </a:extLst>
            </p:cNvPr>
            <p:cNvGrpSpPr/>
            <p:nvPr/>
          </p:nvGrpSpPr>
          <p:grpSpPr>
            <a:xfrm>
              <a:off x="7533696" y="2242964"/>
              <a:ext cx="1172552" cy="288000"/>
              <a:chOff x="6275999" y="2242964"/>
              <a:chExt cx="1985721" cy="288000"/>
            </a:xfrm>
          </p:grpSpPr>
          <p:sp>
            <p:nvSpPr>
              <p:cNvPr id="55" name="正方形/長方形 54">
                <a:extLst>
                  <a:ext uri="{FF2B5EF4-FFF2-40B4-BE49-F238E27FC236}">
                    <a16:creationId xmlns:a16="http://schemas.microsoft.com/office/drawing/2014/main" id="{55B4ED4F-93BA-C581-3B64-53DBD8B79393}"/>
                  </a:ext>
                </a:extLst>
              </p:cNvPr>
              <p:cNvSpPr/>
              <p:nvPr/>
            </p:nvSpPr>
            <p:spPr>
              <a:xfrm>
                <a:off x="6275999" y="2242964"/>
                <a:ext cx="1985721"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ステータス</a:t>
                </a:r>
              </a:p>
            </p:txBody>
          </p:sp>
          <p:cxnSp>
            <p:nvCxnSpPr>
              <p:cNvPr id="56" name="直線コネクタ 55">
                <a:extLst>
                  <a:ext uri="{FF2B5EF4-FFF2-40B4-BE49-F238E27FC236}">
                    <a16:creationId xmlns:a16="http://schemas.microsoft.com/office/drawing/2014/main" id="{334A4AC5-CF3D-F59E-AA16-AFD45109F474}"/>
                  </a:ext>
                </a:extLst>
              </p:cNvPr>
              <p:cNvCxnSpPr>
                <a:cxnSpLocks/>
              </p:cNvCxnSpPr>
              <p:nvPr/>
            </p:nvCxnSpPr>
            <p:spPr>
              <a:xfrm>
                <a:off x="6275999" y="2530964"/>
                <a:ext cx="198572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57" name="正方形/長方形 56">
              <a:extLst>
                <a:ext uri="{FF2B5EF4-FFF2-40B4-BE49-F238E27FC236}">
                  <a16:creationId xmlns:a16="http://schemas.microsoft.com/office/drawing/2014/main" id="{1E1746ED-E01E-7101-B12D-87BE84D3A835}"/>
                </a:ext>
              </a:extLst>
            </p:cNvPr>
            <p:cNvSpPr/>
            <p:nvPr/>
          </p:nvSpPr>
          <p:spPr>
            <a:xfrm>
              <a:off x="7533695" y="2685536"/>
              <a:ext cx="1172551" cy="823689"/>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58" name="正方形/長方形 57">
              <a:extLst>
                <a:ext uri="{FF2B5EF4-FFF2-40B4-BE49-F238E27FC236}">
                  <a16:creationId xmlns:a16="http://schemas.microsoft.com/office/drawing/2014/main" id="{5BA31FF5-A5D4-5628-40A7-7922E9BB3A99}"/>
                </a:ext>
              </a:extLst>
            </p:cNvPr>
            <p:cNvSpPr/>
            <p:nvPr/>
          </p:nvSpPr>
          <p:spPr>
            <a:xfrm>
              <a:off x="7533695" y="3648160"/>
              <a:ext cx="1172551" cy="823689"/>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EA5762FA-9B9E-0CB8-DEEA-31E8D813AB3C}"/>
                </a:ext>
              </a:extLst>
            </p:cNvPr>
            <p:cNvSpPr/>
            <p:nvPr/>
          </p:nvSpPr>
          <p:spPr>
            <a:xfrm>
              <a:off x="7533695" y="4610784"/>
              <a:ext cx="1172551" cy="823689"/>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1914CF25-2E7A-B595-25E3-AFFFD1396A69}"/>
                </a:ext>
              </a:extLst>
            </p:cNvPr>
            <p:cNvSpPr/>
            <p:nvPr/>
          </p:nvSpPr>
          <p:spPr>
            <a:xfrm>
              <a:off x="7533695" y="5573406"/>
              <a:ext cx="1172551" cy="823689"/>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grpSp>
      <p:grpSp>
        <p:nvGrpSpPr>
          <p:cNvPr id="7" name="グループ化 6">
            <a:extLst>
              <a:ext uri="{FF2B5EF4-FFF2-40B4-BE49-F238E27FC236}">
                <a16:creationId xmlns:a16="http://schemas.microsoft.com/office/drawing/2014/main" id="{E74A8270-95CF-9583-98C5-38563A4366A2}"/>
              </a:ext>
            </a:extLst>
          </p:cNvPr>
          <p:cNvGrpSpPr/>
          <p:nvPr/>
        </p:nvGrpSpPr>
        <p:grpSpPr>
          <a:xfrm>
            <a:off x="746778" y="1224775"/>
            <a:ext cx="5239039" cy="360000"/>
            <a:chOff x="543578" y="1377175"/>
            <a:chExt cx="5239039" cy="360000"/>
          </a:xfrm>
        </p:grpSpPr>
        <p:cxnSp>
          <p:nvCxnSpPr>
            <p:cNvPr id="13" name="Straight Connector 18">
              <a:extLst>
                <a:ext uri="{FF2B5EF4-FFF2-40B4-BE49-F238E27FC236}">
                  <a16:creationId xmlns:a16="http://schemas.microsoft.com/office/drawing/2014/main" id="{7D325E87-A8AD-94B4-FE99-A6AABDE2161E}"/>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9" name="TextBox 23">
              <a:extLst>
                <a:ext uri="{FF2B5EF4-FFF2-40B4-BE49-F238E27FC236}">
                  <a16:creationId xmlns:a16="http://schemas.microsoft.com/office/drawing/2014/main" id="{605D2D05-E0EB-6AE4-533E-403F0B6BD5A9}"/>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注力セグメント・ターゲットの選定理由</a:t>
              </a:r>
            </a:p>
          </p:txBody>
        </p:sp>
      </p:grpSp>
      <p:grpSp>
        <p:nvGrpSpPr>
          <p:cNvPr id="25" name="グループ化 24">
            <a:extLst>
              <a:ext uri="{FF2B5EF4-FFF2-40B4-BE49-F238E27FC236}">
                <a16:creationId xmlns:a16="http://schemas.microsoft.com/office/drawing/2014/main" id="{EB7DCA1E-CE81-59B9-5813-0978EA510F3F}"/>
              </a:ext>
            </a:extLst>
          </p:cNvPr>
          <p:cNvGrpSpPr/>
          <p:nvPr/>
        </p:nvGrpSpPr>
        <p:grpSpPr>
          <a:xfrm>
            <a:off x="6222711" y="1224775"/>
            <a:ext cx="5239039" cy="360000"/>
            <a:chOff x="543578" y="1377175"/>
            <a:chExt cx="5239039" cy="360000"/>
          </a:xfrm>
        </p:grpSpPr>
        <p:cxnSp>
          <p:nvCxnSpPr>
            <p:cNvPr id="32" name="Straight Connector 18">
              <a:extLst>
                <a:ext uri="{FF2B5EF4-FFF2-40B4-BE49-F238E27FC236}">
                  <a16:creationId xmlns:a16="http://schemas.microsoft.com/office/drawing/2014/main" id="{ACA9D0EA-1048-7453-0712-117E3590E0E8}"/>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9" name="TextBox 23">
              <a:extLst>
                <a:ext uri="{FF2B5EF4-FFF2-40B4-BE49-F238E27FC236}">
                  <a16:creationId xmlns:a16="http://schemas.microsoft.com/office/drawing/2014/main" id="{1B4BF8E7-171D-B479-2853-B74F3A2D437A}"/>
                </a:ext>
              </a:extLst>
            </p:cNvPr>
            <p:cNvSpPr txBox="1"/>
            <p:nvPr/>
          </p:nvSpPr>
          <p:spPr>
            <a:xfrm>
              <a:off x="543578" y="137717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a:t>ターゲットとの交渉状況</a:t>
              </a:r>
            </a:p>
          </p:txBody>
        </p:sp>
      </p:grpSp>
      <p:sp>
        <p:nvSpPr>
          <p:cNvPr id="65" name="TextBox 51">
            <a:extLst>
              <a:ext uri="{FF2B5EF4-FFF2-40B4-BE49-F238E27FC236}">
                <a16:creationId xmlns:a16="http://schemas.microsoft.com/office/drawing/2014/main" id="{759815E4-CF82-DCFC-1F86-2CFB0213F112}"/>
              </a:ext>
            </a:extLst>
          </p:cNvPr>
          <p:cNvSpPr txBox="1"/>
          <p:nvPr/>
        </p:nvSpPr>
        <p:spPr>
          <a:xfrm>
            <a:off x="2912726" y="2284485"/>
            <a:ext cx="2988000" cy="3528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前ページで記載した市場や想定顧客に注力する選定理由について、下記の観点を参考にして記載ください</a:t>
            </a:r>
            <a:br>
              <a:rPr lang="en-US" altLang="ja-JP" sz="1600">
                <a:solidFill>
                  <a:srgbClr val="2E3558"/>
                </a:solidFill>
                <a:latin typeface="+mn-ea"/>
              </a:rPr>
            </a:br>
            <a:endParaRPr lang="ja-JP" altLang="en-US" sz="16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顧客業界における脱炭素化目標</a:t>
            </a:r>
          </a:p>
          <a:p>
            <a:pPr marL="266700" indent="-180975">
              <a:buFont typeface="Arial" panose="020B0604020202020204" pitchFamily="34" charset="0"/>
              <a:buChar char="•"/>
            </a:pPr>
            <a:r>
              <a:rPr lang="ja-JP" altLang="en-US" sz="1400">
                <a:solidFill>
                  <a:srgbClr val="2E3558"/>
                </a:solidFill>
                <a:latin typeface="+mn-ea"/>
              </a:rPr>
              <a:t>顧客業界に係る規制動向</a:t>
            </a:r>
          </a:p>
          <a:p>
            <a:pPr marL="266700" indent="-180975">
              <a:buFont typeface="Arial" panose="020B0604020202020204" pitchFamily="34" charset="0"/>
              <a:buChar char="•"/>
            </a:pPr>
            <a:r>
              <a:rPr lang="ja-JP" altLang="en-US" sz="1400">
                <a:solidFill>
                  <a:srgbClr val="2E3558"/>
                </a:solidFill>
                <a:latin typeface="+mn-ea"/>
              </a:rPr>
              <a:t>顧客ニーズの有無、大きさ</a:t>
            </a:r>
          </a:p>
          <a:p>
            <a:pPr marL="266700" indent="-180975">
              <a:buFont typeface="Arial" panose="020B0604020202020204" pitchFamily="34" charset="0"/>
              <a:buChar char="•"/>
            </a:pPr>
            <a:r>
              <a:rPr lang="ja-JP" altLang="en-US" sz="1400">
                <a:solidFill>
                  <a:srgbClr val="2E3558"/>
                </a:solidFill>
                <a:latin typeface="+mn-ea"/>
              </a:rPr>
              <a:t>製造プロセス転換に伴うコスト増加の価格転嫁の容易性とその理由</a:t>
            </a:r>
          </a:p>
          <a:p>
            <a:pPr marL="266700" indent="-180975">
              <a:buFont typeface="Arial" panose="020B0604020202020204" pitchFamily="34" charset="0"/>
              <a:buChar char="•"/>
            </a:pPr>
            <a:r>
              <a:rPr lang="ja-JP" altLang="en-US" sz="1400">
                <a:solidFill>
                  <a:srgbClr val="2E3558"/>
                </a:solidFill>
                <a:latin typeface="+mn-ea"/>
              </a:rPr>
              <a:t>顧客業界のリーダー企業といった有望顧客との関係性</a:t>
            </a:r>
          </a:p>
          <a:p>
            <a:pPr marL="266700" indent="-180975">
              <a:buFont typeface="Arial" panose="020B0604020202020204" pitchFamily="34" charset="0"/>
              <a:buChar char="•"/>
            </a:pPr>
            <a:r>
              <a:rPr lang="ja-JP" altLang="en-US" sz="1400">
                <a:solidFill>
                  <a:srgbClr val="2E3558"/>
                </a:solidFill>
                <a:latin typeface="+mn-ea"/>
              </a:rPr>
              <a:t>想定されるターゲット市場のポテンシャル（規模、成長性）</a:t>
            </a:r>
          </a:p>
        </p:txBody>
      </p:sp>
      <p:sp>
        <p:nvSpPr>
          <p:cNvPr id="66" name="TextBox 51">
            <a:extLst>
              <a:ext uri="{FF2B5EF4-FFF2-40B4-BE49-F238E27FC236}">
                <a16:creationId xmlns:a16="http://schemas.microsoft.com/office/drawing/2014/main" id="{B731CC6F-1C58-C837-3D20-E8D7B2A0F1D4}"/>
              </a:ext>
            </a:extLst>
          </p:cNvPr>
          <p:cNvSpPr txBox="1"/>
          <p:nvPr/>
        </p:nvSpPr>
        <p:spPr>
          <a:xfrm>
            <a:off x="7965822" y="2284485"/>
            <a:ext cx="3312000" cy="3528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交渉状況については、短期的なターゲットとしている顧客との状況を記載ください</a:t>
            </a:r>
            <a:endParaRPr lang="en-US" altLang="ja-JP" sz="1600">
              <a:solidFill>
                <a:srgbClr val="2E3558"/>
              </a:solidFill>
              <a:latin typeface="+mn-ea"/>
            </a:endParaRPr>
          </a:p>
          <a:p>
            <a:pPr marL="85725" indent="3175"/>
            <a:endParaRPr lang="ja-JP" altLang="en-US" sz="1600">
              <a:solidFill>
                <a:srgbClr val="2E3558"/>
              </a:solidFill>
              <a:latin typeface="+mn-ea"/>
            </a:endParaRPr>
          </a:p>
          <a:p>
            <a:pPr marL="85725" indent="3175"/>
            <a:r>
              <a:rPr lang="ja-JP" altLang="en-US" sz="1600">
                <a:solidFill>
                  <a:srgbClr val="2E3558"/>
                </a:solidFill>
                <a:latin typeface="+mn-ea"/>
              </a:rPr>
              <a:t>ステータスは、自社内で検討中、顧客と交渉中、顧客と交渉済み（契約済み）の</a:t>
            </a:r>
            <a:r>
              <a:rPr lang="en-US" altLang="ja-JP" sz="1600">
                <a:solidFill>
                  <a:srgbClr val="2E3558"/>
                </a:solidFill>
                <a:latin typeface="+mn-ea"/>
              </a:rPr>
              <a:t>3</a:t>
            </a:r>
            <a:r>
              <a:rPr lang="ja-JP" altLang="en-US" sz="1600">
                <a:solidFill>
                  <a:srgbClr val="2E3558"/>
                </a:solidFill>
                <a:latin typeface="+mn-ea"/>
              </a:rPr>
              <a:t>段階で記載し、具体的な交渉状況や内容を可能な範囲で記載してください</a:t>
            </a:r>
          </a:p>
        </p:txBody>
      </p:sp>
    </p:spTree>
    <p:extLst>
      <p:ext uri="{BB962C8B-B14F-4D97-AF65-F5344CB8AC3E}">
        <p14:creationId xmlns:p14="http://schemas.microsoft.com/office/powerpoint/2010/main" val="39955006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E86B1D89-2F21-9537-7A70-16374B2AD435}"/>
              </a:ext>
            </a:extLst>
          </p:cNvPr>
          <p:cNvSpPr txBox="1"/>
          <p:nvPr/>
        </p:nvSpPr>
        <p:spPr>
          <a:xfrm>
            <a:off x="777063" y="2154850"/>
            <a:ext cx="1152000" cy="288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使用原料</a:t>
            </a:r>
          </a:p>
        </p:txBody>
      </p:sp>
      <p:sp>
        <p:nvSpPr>
          <p:cNvPr id="16" name="テキスト ボックス 15">
            <a:extLst>
              <a:ext uri="{FF2B5EF4-FFF2-40B4-BE49-F238E27FC236}">
                <a16:creationId xmlns:a16="http://schemas.microsoft.com/office/drawing/2014/main" id="{A2521F9A-DCF1-B0F4-E2E6-0A2DB5A4311C}"/>
              </a:ext>
            </a:extLst>
          </p:cNvPr>
          <p:cNvSpPr txBox="1"/>
          <p:nvPr/>
        </p:nvSpPr>
        <p:spPr>
          <a:xfrm>
            <a:off x="778208" y="3344649"/>
            <a:ext cx="1152000" cy="2615163"/>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調達先</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ja-JP" altLang="en-US" sz="1400">
                <a:solidFill>
                  <a:schemeClr val="tx1"/>
                </a:solidFill>
                <a:latin typeface="Meiryo UI" panose="020B0604030504040204" pitchFamily="50" charset="-128"/>
                <a:ea typeface="Meiryo UI" panose="020B0604030504040204" pitchFamily="50" charset="-128"/>
              </a:rPr>
              <a:t>交渉状況</a:t>
            </a:r>
          </a:p>
        </p:txBody>
      </p:sp>
      <p:sp>
        <p:nvSpPr>
          <p:cNvPr id="19" name="正方形/長方形 18">
            <a:extLst>
              <a:ext uri="{FF2B5EF4-FFF2-40B4-BE49-F238E27FC236}">
                <a16:creationId xmlns:a16="http://schemas.microsoft.com/office/drawing/2014/main" id="{E1A94DD9-5BD5-48DB-0B66-12C1A3F4437A}"/>
              </a:ext>
            </a:extLst>
          </p:cNvPr>
          <p:cNvSpPr/>
          <p:nvPr/>
        </p:nvSpPr>
        <p:spPr>
          <a:xfrm>
            <a:off x="2034155" y="2154850"/>
            <a:ext cx="9379637" cy="288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原料</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及び原料</a:t>
            </a:r>
            <a:r>
              <a:rPr kumimoji="1" lang="en-US" altLang="ja-JP" sz="1200">
                <a:solidFill>
                  <a:schemeClr val="tx1"/>
                </a:solidFill>
                <a:latin typeface="Meiryo UI" panose="020B0604030504040204" pitchFamily="50" charset="-128"/>
                <a:ea typeface="Meiryo UI" panose="020B0604030504040204" pitchFamily="50" charset="-128"/>
              </a:rPr>
              <a:t>B</a:t>
            </a:r>
          </a:p>
        </p:txBody>
      </p:sp>
      <p:sp>
        <p:nvSpPr>
          <p:cNvPr id="23" name="正方形/長方形 22">
            <a:extLst>
              <a:ext uri="{FF2B5EF4-FFF2-40B4-BE49-F238E27FC236}">
                <a16:creationId xmlns:a16="http://schemas.microsoft.com/office/drawing/2014/main" id="{C9C258A7-CFDA-653A-05C3-A6B210F17DD5}"/>
              </a:ext>
            </a:extLst>
          </p:cNvPr>
          <p:cNvSpPr/>
          <p:nvPr/>
        </p:nvSpPr>
        <p:spPr>
          <a:xfrm>
            <a:off x="2034155" y="2525181"/>
            <a:ext cx="2562797" cy="720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原料</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（調達先</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年</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原料</a:t>
            </a:r>
            <a:r>
              <a:rPr kumimoji="1" lang="en-US" altLang="ja-JP" sz="1200">
                <a:solidFill>
                  <a:schemeClr val="tx1"/>
                </a:solidFill>
                <a:latin typeface="Meiryo UI" panose="020B0604030504040204" pitchFamily="50" charset="-128"/>
                <a:ea typeface="Meiryo UI" panose="020B0604030504040204" pitchFamily="50" charset="-128"/>
              </a:rPr>
              <a:t>B</a:t>
            </a:r>
            <a:r>
              <a:rPr kumimoji="1" lang="ja-JP" altLang="en-US" sz="1200">
                <a:solidFill>
                  <a:schemeClr val="tx1"/>
                </a:solidFill>
                <a:latin typeface="Meiryo UI" panose="020B0604030504040204" pitchFamily="50" charset="-128"/>
                <a:ea typeface="Meiryo UI" panose="020B0604030504040204" pitchFamily="50" charset="-128"/>
              </a:rPr>
              <a:t>（調達先</a:t>
            </a:r>
            <a:r>
              <a:rPr kumimoji="1" lang="en-US" altLang="ja-JP" sz="1200">
                <a:solidFill>
                  <a:schemeClr val="tx1"/>
                </a:solidFill>
                <a:latin typeface="Meiryo UI" panose="020B0604030504040204" pitchFamily="50" charset="-128"/>
                <a:ea typeface="Meiryo UI" panose="020B0604030504040204" pitchFamily="50" charset="-128"/>
              </a:rPr>
              <a:t>B</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年</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BDF0EB1C-C457-4656-09B3-0A122F1EF862}"/>
              </a:ext>
            </a:extLst>
          </p:cNvPr>
          <p:cNvSpPr/>
          <p:nvPr/>
        </p:nvSpPr>
        <p:spPr>
          <a:xfrm>
            <a:off x="4764702" y="2529779"/>
            <a:ext cx="3918544" cy="720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原料</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（調達先</a:t>
            </a:r>
            <a:r>
              <a:rPr kumimoji="1" lang="en-US" altLang="ja-JP" sz="1200">
                <a:solidFill>
                  <a:schemeClr val="tx1"/>
                </a:solidFill>
                <a:latin typeface="Meiryo UI" panose="020B0604030504040204" pitchFamily="50" charset="-128"/>
                <a:ea typeface="Meiryo UI" panose="020B0604030504040204" pitchFamily="50" charset="-128"/>
              </a:rPr>
              <a:t>C</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年</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原料</a:t>
            </a:r>
            <a:r>
              <a:rPr kumimoji="1" lang="en-US" altLang="ja-JP" sz="1200">
                <a:solidFill>
                  <a:schemeClr val="tx1"/>
                </a:solidFill>
                <a:latin typeface="Meiryo UI" panose="020B0604030504040204" pitchFamily="50" charset="-128"/>
                <a:ea typeface="Meiryo UI" panose="020B0604030504040204" pitchFamily="50" charset="-128"/>
              </a:rPr>
              <a:t>B</a:t>
            </a:r>
            <a:r>
              <a:rPr kumimoji="1" lang="ja-JP" altLang="en-US" sz="1200">
                <a:solidFill>
                  <a:schemeClr val="tx1"/>
                </a:solidFill>
                <a:latin typeface="Meiryo UI" panose="020B0604030504040204" pitchFamily="50" charset="-128"/>
                <a:ea typeface="Meiryo UI" panose="020B0604030504040204" pitchFamily="50" charset="-128"/>
              </a:rPr>
              <a:t>（調達先</a:t>
            </a:r>
            <a:r>
              <a:rPr kumimoji="1" lang="en-US" altLang="ja-JP" sz="1200">
                <a:solidFill>
                  <a:schemeClr val="tx1"/>
                </a:solidFill>
                <a:latin typeface="Meiryo UI" panose="020B0604030504040204" pitchFamily="50" charset="-128"/>
                <a:ea typeface="Meiryo UI" panose="020B0604030504040204" pitchFamily="50" charset="-128"/>
              </a:rPr>
              <a:t>B</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年</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B94908C9-532C-D662-BF6E-A65655ACD73A}"/>
              </a:ext>
            </a:extLst>
          </p:cNvPr>
          <p:cNvSpPr/>
          <p:nvPr/>
        </p:nvSpPr>
        <p:spPr>
          <a:xfrm>
            <a:off x="8860517" y="2525181"/>
            <a:ext cx="2553275" cy="720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原料</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（調達先</a:t>
            </a:r>
            <a:r>
              <a:rPr kumimoji="1" lang="en-US" altLang="ja-JP" sz="1200">
                <a:solidFill>
                  <a:schemeClr val="tx1"/>
                </a:solidFill>
                <a:latin typeface="Meiryo UI" panose="020B0604030504040204" pitchFamily="50" charset="-128"/>
                <a:ea typeface="Meiryo UI" panose="020B0604030504040204" pitchFamily="50" charset="-128"/>
              </a:rPr>
              <a:t>C</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年</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原料</a:t>
            </a:r>
            <a:r>
              <a:rPr kumimoji="1" lang="en-US" altLang="ja-JP" sz="1200">
                <a:solidFill>
                  <a:schemeClr val="tx1"/>
                </a:solidFill>
                <a:latin typeface="Meiryo UI" panose="020B0604030504040204" pitchFamily="50" charset="-128"/>
                <a:ea typeface="Meiryo UI" panose="020B0604030504040204" pitchFamily="50" charset="-128"/>
              </a:rPr>
              <a:t>B</a:t>
            </a:r>
            <a:r>
              <a:rPr kumimoji="1" lang="ja-JP" altLang="en-US" sz="1200">
                <a:solidFill>
                  <a:schemeClr val="tx1"/>
                </a:solidFill>
                <a:latin typeface="Meiryo UI" panose="020B0604030504040204" pitchFamily="50" charset="-128"/>
                <a:ea typeface="Meiryo UI" panose="020B0604030504040204" pitchFamily="50" charset="-128"/>
              </a:rPr>
              <a:t>（調達先</a:t>
            </a:r>
            <a:r>
              <a:rPr kumimoji="1" lang="en-US" altLang="ja-JP" sz="1200">
                <a:solidFill>
                  <a:schemeClr val="tx1"/>
                </a:solidFill>
                <a:latin typeface="Meiryo UI" panose="020B0604030504040204" pitchFamily="50" charset="-128"/>
                <a:ea typeface="Meiryo UI" panose="020B0604030504040204" pitchFamily="50" charset="-128"/>
              </a:rPr>
              <a:t>B</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年</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EEC8E19D-ED0E-AD80-1C5D-4B147EFD19C0}"/>
              </a:ext>
            </a:extLst>
          </p:cNvPr>
          <p:cNvSpPr/>
          <p:nvPr/>
        </p:nvSpPr>
        <p:spPr>
          <a:xfrm>
            <a:off x="2032493" y="3353208"/>
            <a:ext cx="2562797" cy="1260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＜原料</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（調達先</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から</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により調達予定</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調達量は</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年を目途に交渉中</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884F3FFC-F664-7020-8C80-53CA58ED3092}"/>
              </a:ext>
            </a:extLst>
          </p:cNvPr>
          <p:cNvSpPr/>
          <p:nvPr/>
        </p:nvSpPr>
        <p:spPr>
          <a:xfrm>
            <a:off x="2034154" y="4699813"/>
            <a:ext cx="9379638" cy="1260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a:t>
            </a:r>
            <a:r>
              <a:rPr kumimoji="1" lang="zh-TW" altLang="en-US" sz="1200">
                <a:solidFill>
                  <a:schemeClr val="tx1"/>
                </a:solidFill>
                <a:latin typeface="Meiryo UI" panose="020B0604030504040204" pitchFamily="50" charset="-128"/>
                <a:ea typeface="Meiryo UI" panose="020B0604030504040204" pitchFamily="50" charset="-128"/>
              </a:rPr>
              <a:t>原料</a:t>
            </a:r>
            <a:r>
              <a:rPr kumimoji="1" lang="en-US" altLang="zh-TW" sz="1200">
                <a:solidFill>
                  <a:schemeClr val="tx1"/>
                </a:solidFill>
                <a:latin typeface="Meiryo UI" panose="020B0604030504040204" pitchFamily="50" charset="-128"/>
                <a:ea typeface="Meiryo UI" panose="020B0604030504040204" pitchFamily="50" charset="-128"/>
              </a:rPr>
              <a:t>B</a:t>
            </a:r>
            <a:r>
              <a:rPr kumimoji="1" lang="zh-TW" altLang="en-US" sz="1200">
                <a:solidFill>
                  <a:schemeClr val="tx1"/>
                </a:solidFill>
                <a:latin typeface="Meiryo UI" panose="020B0604030504040204" pitchFamily="50" charset="-128"/>
                <a:ea typeface="Meiryo UI" panose="020B0604030504040204" pitchFamily="50" charset="-128"/>
              </a:rPr>
              <a:t>（調達先</a:t>
            </a:r>
            <a:r>
              <a:rPr kumimoji="1" lang="en-US" altLang="zh-TW" sz="1200">
                <a:solidFill>
                  <a:schemeClr val="tx1"/>
                </a:solidFill>
                <a:latin typeface="Meiryo UI" panose="020B0604030504040204" pitchFamily="50" charset="-128"/>
                <a:ea typeface="Meiryo UI" panose="020B0604030504040204" pitchFamily="50" charset="-128"/>
              </a:rPr>
              <a:t>B</a:t>
            </a:r>
            <a:r>
              <a:rPr kumimoji="1" lang="zh-TW" altLang="en-US"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MOU</a:t>
            </a:r>
            <a:r>
              <a:rPr kumimoji="1" lang="ja-JP" altLang="en-US" sz="1200">
                <a:solidFill>
                  <a:schemeClr val="tx1"/>
                </a:solidFill>
                <a:latin typeface="Meiryo UI" panose="020B0604030504040204" pitchFamily="50" charset="-128"/>
                <a:ea typeface="Meiryo UI" panose="020B0604030504040204" pitchFamily="50" charset="-128"/>
              </a:rPr>
              <a:t>を締結し議論中</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B</a:t>
            </a:r>
            <a:r>
              <a:rPr kumimoji="1" lang="ja-JP" altLang="en-US" sz="1200">
                <a:solidFill>
                  <a:schemeClr val="tx1"/>
                </a:solidFill>
                <a:latin typeface="Meiryo UI" panose="020B0604030504040204" pitchFamily="50" charset="-128"/>
                <a:ea typeface="Meiryo UI" panose="020B0604030504040204" pitchFamily="50" charset="-128"/>
              </a:rPr>
              <a:t>社における原料</a:t>
            </a:r>
            <a:r>
              <a:rPr kumimoji="1" lang="en-US" altLang="ja-JP" sz="1200">
                <a:solidFill>
                  <a:schemeClr val="tx1"/>
                </a:solidFill>
                <a:latin typeface="Meiryo UI" panose="020B0604030504040204" pitchFamily="50" charset="-128"/>
                <a:ea typeface="Meiryo UI" panose="020B0604030504040204" pitchFamily="50" charset="-128"/>
              </a:rPr>
              <a:t>B</a:t>
            </a:r>
            <a:r>
              <a:rPr kumimoji="1" lang="ja-JP" altLang="en-US" sz="1200">
                <a:solidFill>
                  <a:schemeClr val="tx1"/>
                </a:solidFill>
                <a:latin typeface="Meiryo UI" panose="020B0604030504040204" pitchFamily="50" charset="-128"/>
                <a:ea typeface="Meiryo UI" panose="020B0604030504040204" pitchFamily="50" charset="-128"/>
              </a:rPr>
              <a:t>の実証事業を通じて、</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から</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により調達予定</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調達量は</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年を目途に交渉中</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8880B2DC-C72B-8E71-E16D-8253288A5953}"/>
              </a:ext>
            </a:extLst>
          </p:cNvPr>
          <p:cNvSpPr/>
          <p:nvPr/>
        </p:nvSpPr>
        <p:spPr>
          <a:xfrm>
            <a:off x="2034157" y="1410836"/>
            <a:ext cx="1188000" cy="252000"/>
          </a:xfrm>
          <a:prstGeom prst="homePlate">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20xx</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13" name="テキスト ボックス 12">
            <a:extLst>
              <a:ext uri="{FF2B5EF4-FFF2-40B4-BE49-F238E27FC236}">
                <a16:creationId xmlns:a16="http://schemas.microsoft.com/office/drawing/2014/main" id="{89523632-78AB-E825-1DF6-C2D3D0E9FF78}"/>
              </a:ext>
            </a:extLst>
          </p:cNvPr>
          <p:cNvSpPr txBox="1"/>
          <p:nvPr/>
        </p:nvSpPr>
        <p:spPr>
          <a:xfrm>
            <a:off x="1486508" y="1410994"/>
            <a:ext cx="764177" cy="27699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kumimoji="1" lang="ja-JP" altLang="en-US" sz="1200">
                <a:solidFill>
                  <a:schemeClr val="tx1"/>
                </a:solidFill>
                <a:latin typeface="Meiryo UI" panose="020B0604030504040204" pitchFamily="50" charset="-128"/>
                <a:ea typeface="Meiryo UI" panose="020B0604030504040204" pitchFamily="50" charset="-128"/>
              </a:rPr>
              <a:t>（例）</a:t>
            </a:r>
            <a:endParaRPr lang="ja-JP" altLang="en-US" sz="1200"/>
          </a:p>
        </p:txBody>
      </p:sp>
      <p:sp>
        <p:nvSpPr>
          <p:cNvPr id="18" name="矢印: 五方向 17">
            <a:extLst>
              <a:ext uri="{FF2B5EF4-FFF2-40B4-BE49-F238E27FC236}">
                <a16:creationId xmlns:a16="http://schemas.microsoft.com/office/drawing/2014/main" id="{9661233C-ED13-F737-6857-327E429DB2BE}"/>
              </a:ext>
            </a:extLst>
          </p:cNvPr>
          <p:cNvSpPr/>
          <p:nvPr/>
        </p:nvSpPr>
        <p:spPr>
          <a:xfrm>
            <a:off x="3399429" y="1410836"/>
            <a:ext cx="1188000" cy="252000"/>
          </a:xfrm>
          <a:prstGeom prst="homePlate">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20xx</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35" name="矢印: 五方向 34">
            <a:extLst>
              <a:ext uri="{FF2B5EF4-FFF2-40B4-BE49-F238E27FC236}">
                <a16:creationId xmlns:a16="http://schemas.microsoft.com/office/drawing/2014/main" id="{9E762031-7095-09D3-9FC1-7D2EBEED6C0B}"/>
              </a:ext>
            </a:extLst>
          </p:cNvPr>
          <p:cNvSpPr/>
          <p:nvPr/>
        </p:nvSpPr>
        <p:spPr>
          <a:xfrm>
            <a:off x="4764701" y="1410836"/>
            <a:ext cx="1188000" cy="252000"/>
          </a:xfrm>
          <a:prstGeom prst="homePlate">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20xx</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36" name="矢印: 五方向 35">
            <a:extLst>
              <a:ext uri="{FF2B5EF4-FFF2-40B4-BE49-F238E27FC236}">
                <a16:creationId xmlns:a16="http://schemas.microsoft.com/office/drawing/2014/main" id="{8060C3CD-1733-BBE1-7D96-99E789A58D45}"/>
              </a:ext>
            </a:extLst>
          </p:cNvPr>
          <p:cNvSpPr/>
          <p:nvPr/>
        </p:nvSpPr>
        <p:spPr>
          <a:xfrm>
            <a:off x="6129973" y="1410836"/>
            <a:ext cx="1188000" cy="252000"/>
          </a:xfrm>
          <a:prstGeom prst="homePlate">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20xx</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37" name="矢印: 五方向 36">
            <a:extLst>
              <a:ext uri="{FF2B5EF4-FFF2-40B4-BE49-F238E27FC236}">
                <a16:creationId xmlns:a16="http://schemas.microsoft.com/office/drawing/2014/main" id="{7D176FA2-AEFE-01FF-7992-7F5842846994}"/>
              </a:ext>
            </a:extLst>
          </p:cNvPr>
          <p:cNvSpPr/>
          <p:nvPr/>
        </p:nvSpPr>
        <p:spPr>
          <a:xfrm>
            <a:off x="7495245" y="1410836"/>
            <a:ext cx="1188000" cy="252000"/>
          </a:xfrm>
          <a:prstGeom prst="homePlate">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20xx</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38" name="矢印: 五方向 37">
            <a:extLst>
              <a:ext uri="{FF2B5EF4-FFF2-40B4-BE49-F238E27FC236}">
                <a16:creationId xmlns:a16="http://schemas.microsoft.com/office/drawing/2014/main" id="{E045DD44-9BC0-C1EB-665A-06CFBE3232C3}"/>
              </a:ext>
            </a:extLst>
          </p:cNvPr>
          <p:cNvSpPr/>
          <p:nvPr/>
        </p:nvSpPr>
        <p:spPr>
          <a:xfrm>
            <a:off x="8860518" y="1410836"/>
            <a:ext cx="1188000" cy="252000"/>
          </a:xfrm>
          <a:prstGeom prst="homePlate">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20xx</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39" name="矢印: 五方向 38">
            <a:extLst>
              <a:ext uri="{FF2B5EF4-FFF2-40B4-BE49-F238E27FC236}">
                <a16:creationId xmlns:a16="http://schemas.microsoft.com/office/drawing/2014/main" id="{074BA3E5-C6CD-1C27-67BF-0F72C9C23C40}"/>
              </a:ext>
            </a:extLst>
          </p:cNvPr>
          <p:cNvSpPr/>
          <p:nvPr/>
        </p:nvSpPr>
        <p:spPr>
          <a:xfrm>
            <a:off x="10225792" y="1410836"/>
            <a:ext cx="1188000" cy="252000"/>
          </a:xfrm>
          <a:prstGeom prst="homePlate">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20xx</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22" name="テキスト ボックス 21">
            <a:extLst>
              <a:ext uri="{FF2B5EF4-FFF2-40B4-BE49-F238E27FC236}">
                <a16:creationId xmlns:a16="http://schemas.microsoft.com/office/drawing/2014/main" id="{2E8F3323-5116-7E8B-CB2C-8A9745F81616}"/>
              </a:ext>
            </a:extLst>
          </p:cNvPr>
          <p:cNvSpPr txBox="1"/>
          <p:nvPr/>
        </p:nvSpPr>
        <p:spPr>
          <a:xfrm>
            <a:off x="777063" y="2525180"/>
            <a:ext cx="1152000" cy="720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調達量</a:t>
            </a:r>
          </a:p>
        </p:txBody>
      </p:sp>
      <p:sp>
        <p:nvSpPr>
          <p:cNvPr id="25" name="正方形/長方形 24">
            <a:extLst>
              <a:ext uri="{FF2B5EF4-FFF2-40B4-BE49-F238E27FC236}">
                <a16:creationId xmlns:a16="http://schemas.microsoft.com/office/drawing/2014/main" id="{268B5C1C-12B6-2494-5BC2-BE27C47376D3}"/>
              </a:ext>
            </a:extLst>
          </p:cNvPr>
          <p:cNvSpPr/>
          <p:nvPr/>
        </p:nvSpPr>
        <p:spPr>
          <a:xfrm>
            <a:off x="2034156" y="1777913"/>
            <a:ext cx="2553273" cy="288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rPr>
              <a:t>製品</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28" name="正方形/長方形 27">
            <a:extLst>
              <a:ext uri="{FF2B5EF4-FFF2-40B4-BE49-F238E27FC236}">
                <a16:creationId xmlns:a16="http://schemas.microsoft.com/office/drawing/2014/main" id="{8ACBD737-710A-D535-734E-808B9E6621E6}"/>
              </a:ext>
            </a:extLst>
          </p:cNvPr>
          <p:cNvSpPr/>
          <p:nvPr/>
        </p:nvSpPr>
        <p:spPr>
          <a:xfrm>
            <a:off x="4764702" y="1777913"/>
            <a:ext cx="3918543" cy="288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rPr>
              <a:t>製品</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40" name="正方形/長方形 39">
            <a:extLst>
              <a:ext uri="{FF2B5EF4-FFF2-40B4-BE49-F238E27FC236}">
                <a16:creationId xmlns:a16="http://schemas.microsoft.com/office/drawing/2014/main" id="{310C69A0-3092-EF8A-91AB-6399B0360759}"/>
              </a:ext>
            </a:extLst>
          </p:cNvPr>
          <p:cNvSpPr/>
          <p:nvPr/>
        </p:nvSpPr>
        <p:spPr>
          <a:xfrm>
            <a:off x="8860517" y="1777913"/>
            <a:ext cx="2553275" cy="288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rPr>
              <a:t>製品</a:t>
            </a:r>
            <a:r>
              <a:rPr kumimoji="1" lang="en-US" altLang="ja-JP" sz="1200">
                <a:solidFill>
                  <a:schemeClr val="tx1"/>
                </a:solidFill>
                <a:latin typeface="Meiryo UI" panose="020B0604030504040204" pitchFamily="50" charset="-128"/>
                <a:ea typeface="Meiryo UI" panose="020B0604030504040204" pitchFamily="50" charset="-128"/>
              </a:rPr>
              <a:t>A</a:t>
            </a:r>
            <a:r>
              <a:rPr kumimoji="1" lang="ja-JP" altLang="en-US" sz="1200">
                <a:solidFill>
                  <a:schemeClr val="tx1"/>
                </a:solidFill>
                <a:latin typeface="Meiryo UI" panose="020B0604030504040204" pitchFamily="50" charset="-128"/>
                <a:ea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年</a:t>
            </a:r>
          </a:p>
        </p:txBody>
      </p:sp>
      <p:sp>
        <p:nvSpPr>
          <p:cNvPr id="4" name="Title 1">
            <a:extLst>
              <a:ext uri="{FF2B5EF4-FFF2-40B4-BE49-F238E27FC236}">
                <a16:creationId xmlns:a16="http://schemas.microsoft.com/office/drawing/2014/main" id="{EC9CA7C3-C84F-E305-DF8E-F6F5F7FF8EA4}"/>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6</a:t>
            </a:r>
            <a:r>
              <a:rPr kumimoji="1" lang="ja-JP" altLang="en-US" sz="2000" dirty="0"/>
              <a:t>）原料調達計画</a:t>
            </a:r>
            <a:endParaRPr kumimoji="1" lang="en-US" sz="2000" dirty="0"/>
          </a:p>
        </p:txBody>
      </p:sp>
      <p:sp>
        <p:nvSpPr>
          <p:cNvPr id="33" name="Title 1">
            <a:extLst>
              <a:ext uri="{FF2B5EF4-FFF2-40B4-BE49-F238E27FC236}">
                <a16:creationId xmlns:a16="http://schemas.microsoft.com/office/drawing/2014/main" id="{6020A69C-A5F3-B24A-485D-ED0501C5EE3A}"/>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原料</a:t>
            </a:r>
            <a:r>
              <a:rPr kumimoji="1" lang="en-US" altLang="ja-JP">
                <a:solidFill>
                  <a:schemeClr val="tx1"/>
                </a:solidFill>
              </a:rPr>
              <a:t>xx</a:t>
            </a:r>
            <a:r>
              <a:rPr kumimoji="1" lang="ja-JP" altLang="en-US">
                <a:solidFill>
                  <a:schemeClr val="tx1"/>
                </a:solidFill>
              </a:rPr>
              <a:t>は、調達先の分散化や</a:t>
            </a:r>
            <a:r>
              <a:rPr kumimoji="1" lang="en-US" altLang="ja-JP">
                <a:solidFill>
                  <a:schemeClr val="tx1"/>
                </a:solidFill>
              </a:rPr>
              <a:t>xx</a:t>
            </a:r>
            <a:r>
              <a:rPr kumimoji="1" lang="ja-JP" altLang="en-US">
                <a:solidFill>
                  <a:schemeClr val="tx1"/>
                </a:solidFill>
              </a:rPr>
              <a:t>により安定調達を図る</a:t>
            </a:r>
            <a:endParaRPr kumimoji="1" lang="en-US">
              <a:solidFill>
                <a:schemeClr val="tx1"/>
              </a:solidFill>
            </a:endParaRPr>
          </a:p>
        </p:txBody>
      </p:sp>
      <p:sp>
        <p:nvSpPr>
          <p:cNvPr id="43" name="テキスト ボックス 42">
            <a:extLst>
              <a:ext uri="{FF2B5EF4-FFF2-40B4-BE49-F238E27FC236}">
                <a16:creationId xmlns:a16="http://schemas.microsoft.com/office/drawing/2014/main" id="{36FEBF40-9C03-5A7A-3E6F-B3906774E907}"/>
              </a:ext>
            </a:extLst>
          </p:cNvPr>
          <p:cNvSpPr txBox="1"/>
          <p:nvPr/>
        </p:nvSpPr>
        <p:spPr>
          <a:xfrm>
            <a:off x="777063" y="1777913"/>
            <a:ext cx="1152000" cy="288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生産物・量</a:t>
            </a:r>
          </a:p>
        </p:txBody>
      </p:sp>
      <p:sp>
        <p:nvSpPr>
          <p:cNvPr id="46" name="正方形/長方形 45">
            <a:extLst>
              <a:ext uri="{FF2B5EF4-FFF2-40B4-BE49-F238E27FC236}">
                <a16:creationId xmlns:a16="http://schemas.microsoft.com/office/drawing/2014/main" id="{0693CFA6-6AC2-AF59-DBC8-1536EB08FDD8}"/>
              </a:ext>
            </a:extLst>
          </p:cNvPr>
          <p:cNvSpPr/>
          <p:nvPr/>
        </p:nvSpPr>
        <p:spPr>
          <a:xfrm>
            <a:off x="4764700" y="3353208"/>
            <a:ext cx="6649091" cy="1260000"/>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a:t>
            </a:r>
            <a:r>
              <a:rPr kumimoji="1" lang="zh-TW" altLang="en-US" sz="1200">
                <a:solidFill>
                  <a:schemeClr val="tx1"/>
                </a:solidFill>
                <a:latin typeface="Meiryo UI" panose="020B0604030504040204" pitchFamily="50" charset="-128"/>
                <a:ea typeface="Meiryo UI" panose="020B0604030504040204" pitchFamily="50" charset="-128"/>
              </a:rPr>
              <a:t>原料</a:t>
            </a:r>
            <a:r>
              <a:rPr kumimoji="1" lang="en-US" altLang="zh-TW" sz="1200">
                <a:solidFill>
                  <a:schemeClr val="tx1"/>
                </a:solidFill>
                <a:latin typeface="Meiryo UI" panose="020B0604030504040204" pitchFamily="50" charset="-128"/>
                <a:ea typeface="Meiryo UI" panose="020B0604030504040204" pitchFamily="50" charset="-128"/>
              </a:rPr>
              <a:t>A</a:t>
            </a:r>
            <a:r>
              <a:rPr kumimoji="1" lang="zh-TW" altLang="en-US" sz="1200">
                <a:solidFill>
                  <a:schemeClr val="tx1"/>
                </a:solidFill>
                <a:latin typeface="Meiryo UI" panose="020B0604030504040204" pitchFamily="50" charset="-128"/>
                <a:ea typeface="Meiryo UI" panose="020B0604030504040204" pitchFamily="50" charset="-128"/>
              </a:rPr>
              <a:t>（調達先</a:t>
            </a:r>
            <a:r>
              <a:rPr kumimoji="1" lang="en-US" altLang="zh-TW" sz="1200">
                <a:solidFill>
                  <a:schemeClr val="tx1"/>
                </a:solidFill>
                <a:latin typeface="Meiryo UI" panose="020B0604030504040204" pitchFamily="50" charset="-128"/>
                <a:ea typeface="Meiryo UI" panose="020B0604030504040204" pitchFamily="50" charset="-128"/>
              </a:rPr>
              <a:t>C</a:t>
            </a:r>
            <a:r>
              <a:rPr kumimoji="1" lang="zh-TW" altLang="en-US"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経済性の観点から</a:t>
            </a:r>
            <a:r>
              <a:rPr kumimoji="1" lang="en-US" altLang="ja-JP" sz="1200">
                <a:solidFill>
                  <a:schemeClr val="tx1"/>
                </a:solidFill>
                <a:latin typeface="Meiryo UI" panose="020B0604030504040204" pitchFamily="50" charset="-128"/>
                <a:ea typeface="Meiryo UI" panose="020B0604030504040204" pitchFamily="50" charset="-128"/>
              </a:rPr>
              <a:t>xx</a:t>
            </a:r>
            <a:r>
              <a:rPr kumimoji="1" lang="ja-JP" altLang="en-US" sz="1200">
                <a:solidFill>
                  <a:schemeClr val="tx1"/>
                </a:solidFill>
                <a:latin typeface="Meiryo UI" panose="020B0604030504040204" pitchFamily="50" charset="-128"/>
                <a:ea typeface="Meiryo UI" panose="020B0604030504040204" pitchFamily="50" charset="-128"/>
              </a:rPr>
              <a:t>経由で調達予定</a:t>
            </a:r>
            <a:endParaRPr kumimoji="1" lang="en-US" altLang="ja-JP" sz="120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a:t>
            </a:r>
          </a:p>
        </p:txBody>
      </p:sp>
      <p:cxnSp>
        <p:nvCxnSpPr>
          <p:cNvPr id="14" name="直線コネクタ 13">
            <a:extLst>
              <a:ext uri="{FF2B5EF4-FFF2-40B4-BE49-F238E27FC236}">
                <a16:creationId xmlns:a16="http://schemas.microsoft.com/office/drawing/2014/main" id="{2362853C-9663-A8D8-2C57-685C5762A2E0}"/>
              </a:ext>
            </a:extLst>
          </p:cNvPr>
          <p:cNvCxnSpPr>
            <a:cxnSpLocks/>
          </p:cNvCxnSpPr>
          <p:nvPr/>
        </p:nvCxnSpPr>
        <p:spPr>
          <a:xfrm flipV="1">
            <a:off x="156000" y="980399"/>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0" name="TextBox 51">
            <a:extLst>
              <a:ext uri="{FF2B5EF4-FFF2-40B4-BE49-F238E27FC236}">
                <a16:creationId xmlns:a16="http://schemas.microsoft.com/office/drawing/2014/main" id="{D16E2B23-5881-3B20-AA12-2AA7B759A6F4}"/>
              </a:ext>
            </a:extLst>
          </p:cNvPr>
          <p:cNvSpPr txBox="1"/>
          <p:nvPr/>
        </p:nvSpPr>
        <p:spPr>
          <a:xfrm>
            <a:off x="7596712" y="3811092"/>
            <a:ext cx="3668188" cy="2235326"/>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600" dirty="0">
                <a:solidFill>
                  <a:srgbClr val="2E3558"/>
                </a:solidFill>
                <a:latin typeface="+mn-ea"/>
              </a:rPr>
              <a:t>商用生産開始見込みから</a:t>
            </a:r>
            <a:r>
              <a:rPr lang="en-US" altLang="ja-JP" sz="1600" dirty="0">
                <a:solidFill>
                  <a:srgbClr val="2E3558"/>
                </a:solidFill>
                <a:latin typeface="+mn-ea"/>
              </a:rPr>
              <a:t>5</a:t>
            </a:r>
            <a:r>
              <a:rPr lang="ja-JP" altLang="en-US" sz="1600" dirty="0">
                <a:solidFill>
                  <a:srgbClr val="2E3558"/>
                </a:solidFill>
                <a:latin typeface="+mn-ea"/>
              </a:rPr>
              <a:t>年間分までは記載ください</a:t>
            </a:r>
            <a:endParaRPr lang="en-US" altLang="ja-JP" sz="1600" dirty="0">
              <a:solidFill>
                <a:srgbClr val="2E3558"/>
              </a:solidFill>
              <a:latin typeface="+mn-ea"/>
            </a:endParaRPr>
          </a:p>
          <a:p>
            <a:pPr marL="371475" indent="-285750">
              <a:buFont typeface="Arial" panose="020B0604020202020204" pitchFamily="34" charset="0"/>
              <a:buChar char="•"/>
            </a:pPr>
            <a:r>
              <a:rPr lang="ja-JP" altLang="en-US" sz="1600" dirty="0">
                <a:solidFill>
                  <a:srgbClr val="2E3558"/>
                </a:solidFill>
                <a:latin typeface="+mn-ea"/>
              </a:rPr>
              <a:t>原料について、調達候補先、調達量、交渉状況、安定調達に向けた取組等について、時間軸ごとに記載ください</a:t>
            </a:r>
          </a:p>
        </p:txBody>
      </p:sp>
      <p:sp>
        <p:nvSpPr>
          <p:cNvPr id="12" name="正方形/長方形 11">
            <a:extLst>
              <a:ext uri="{FF2B5EF4-FFF2-40B4-BE49-F238E27FC236}">
                <a16:creationId xmlns:a16="http://schemas.microsoft.com/office/drawing/2014/main" id="{F781A2A6-FD7D-49F5-5A13-8847B801E9F6}"/>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3058136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hink-cell data - do not delete" hidden="1">
            <a:extLst>
              <a:ext uri="{FF2B5EF4-FFF2-40B4-BE49-F238E27FC236}">
                <a16:creationId xmlns:a16="http://schemas.microsoft.com/office/drawing/2014/main" id="{174F0142-3680-C236-B87C-5D5CB906A46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24" name="think-cell data - do not delete" hidden="1">
                        <a:extLst>
                          <a:ext uri="{FF2B5EF4-FFF2-40B4-BE49-F238E27FC236}">
                            <a16:creationId xmlns:a16="http://schemas.microsoft.com/office/drawing/2014/main" id="{174F0142-3680-C236-B87C-5D5CB906A4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7</a:t>
            </a:r>
            <a:r>
              <a:rPr kumimoji="1" lang="ja-JP" altLang="en-US" sz="2000" dirty="0"/>
              <a:t>）原料調達</a:t>
            </a:r>
            <a:r>
              <a:rPr kumimoji="1" lang="en-US" altLang="ja-JP" sz="2000" dirty="0"/>
              <a:t>/</a:t>
            </a:r>
            <a:r>
              <a:rPr kumimoji="1" lang="ja-JP" altLang="en-US" sz="2000" dirty="0"/>
              <a:t>オフテイカー獲得に向けた</a:t>
            </a:r>
            <a:r>
              <a:rPr kumimoji="1" lang="ja-JP" altLang="en-US" sz="2000" dirty="0">
                <a:solidFill>
                  <a:schemeClr val="tx1"/>
                </a:solidFill>
              </a:rPr>
              <a:t>取組計画</a:t>
            </a:r>
            <a:endParaRPr kumimoji="1" lang="en-US" sz="2000" dirty="0">
              <a:solidFill>
                <a:schemeClr val="tx1"/>
              </a:solidFill>
            </a:endParaRPr>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社と具体的な交渉を実施し、商用生産時のオフテイカーとなる見込み</a:t>
            </a:r>
            <a:endParaRPr kumimoji="1" lang="en-US" altLang="ja-JP">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445F1EA5-407C-3F77-38CD-31053C86C0FC}"/>
              </a:ext>
            </a:extLst>
          </p:cNvPr>
          <p:cNvSpPr/>
          <p:nvPr/>
        </p:nvSpPr>
        <p:spPr>
          <a:xfrm>
            <a:off x="765600" y="1854688"/>
            <a:ext cx="1440000" cy="1931799"/>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原料調達</a:t>
            </a:r>
          </a:p>
        </p:txBody>
      </p:sp>
      <p:sp>
        <p:nvSpPr>
          <p:cNvPr id="10" name="正方形/長方形 9">
            <a:extLst>
              <a:ext uri="{FF2B5EF4-FFF2-40B4-BE49-F238E27FC236}">
                <a16:creationId xmlns:a16="http://schemas.microsoft.com/office/drawing/2014/main" id="{B27F4BF7-80B1-E2FE-A48C-4B34E9CEFA61}"/>
              </a:ext>
            </a:extLst>
          </p:cNvPr>
          <p:cNvSpPr/>
          <p:nvPr/>
        </p:nvSpPr>
        <p:spPr>
          <a:xfrm>
            <a:off x="765600" y="3908584"/>
            <a:ext cx="1440000" cy="1931798"/>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オフテイカー獲得</a:t>
            </a:r>
          </a:p>
        </p:txBody>
      </p:sp>
      <p:grpSp>
        <p:nvGrpSpPr>
          <p:cNvPr id="11" name="グループ化 10">
            <a:extLst>
              <a:ext uri="{FF2B5EF4-FFF2-40B4-BE49-F238E27FC236}">
                <a16:creationId xmlns:a16="http://schemas.microsoft.com/office/drawing/2014/main" id="{69F52110-9B35-9AF5-6D0C-D6B78096814F}"/>
              </a:ext>
            </a:extLst>
          </p:cNvPr>
          <p:cNvGrpSpPr/>
          <p:nvPr/>
        </p:nvGrpSpPr>
        <p:grpSpPr>
          <a:xfrm>
            <a:off x="765600" y="1340300"/>
            <a:ext cx="1440000" cy="288000"/>
            <a:chOff x="156000" y="1879963"/>
            <a:chExt cx="5760000" cy="288000"/>
          </a:xfrm>
        </p:grpSpPr>
        <p:sp>
          <p:nvSpPr>
            <p:cNvPr id="12" name="正方形/長方形 11">
              <a:extLst>
                <a:ext uri="{FF2B5EF4-FFF2-40B4-BE49-F238E27FC236}">
                  <a16:creationId xmlns:a16="http://schemas.microsoft.com/office/drawing/2014/main" id="{81A991C4-BE1A-8F10-5B07-74D6530BE7AF}"/>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項目</a:t>
              </a:r>
            </a:p>
          </p:txBody>
        </p:sp>
        <p:cxnSp>
          <p:nvCxnSpPr>
            <p:cNvPr id="13" name="直線コネクタ 12">
              <a:extLst>
                <a:ext uri="{FF2B5EF4-FFF2-40B4-BE49-F238E27FC236}">
                  <a16:creationId xmlns:a16="http://schemas.microsoft.com/office/drawing/2014/main" id="{4DE238F9-0D0E-F8FA-F77F-C74A91F535D4}"/>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6" name="グループ化 15">
            <a:extLst>
              <a:ext uri="{FF2B5EF4-FFF2-40B4-BE49-F238E27FC236}">
                <a16:creationId xmlns:a16="http://schemas.microsoft.com/office/drawing/2014/main" id="{229AB162-9A3B-2327-E520-58823A14F69B}"/>
              </a:ext>
            </a:extLst>
          </p:cNvPr>
          <p:cNvGrpSpPr/>
          <p:nvPr/>
        </p:nvGrpSpPr>
        <p:grpSpPr>
          <a:xfrm>
            <a:off x="2323897" y="1340300"/>
            <a:ext cx="4500000" cy="288000"/>
            <a:chOff x="156000" y="1879963"/>
            <a:chExt cx="5760000" cy="288000"/>
          </a:xfrm>
        </p:grpSpPr>
        <p:sp>
          <p:nvSpPr>
            <p:cNvPr id="17" name="正方形/長方形 16">
              <a:extLst>
                <a:ext uri="{FF2B5EF4-FFF2-40B4-BE49-F238E27FC236}">
                  <a16:creationId xmlns:a16="http://schemas.microsoft.com/office/drawing/2014/main" id="{D2715A99-0E2F-5BC2-BFE7-7C1A42F65587}"/>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取組概要</a:t>
              </a:r>
            </a:p>
          </p:txBody>
        </p:sp>
        <p:cxnSp>
          <p:nvCxnSpPr>
            <p:cNvPr id="18" name="直線コネクタ 17">
              <a:extLst>
                <a:ext uri="{FF2B5EF4-FFF2-40B4-BE49-F238E27FC236}">
                  <a16:creationId xmlns:a16="http://schemas.microsoft.com/office/drawing/2014/main" id="{0384AB0C-4395-07A1-A684-6565E3740888}"/>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1" name="グループ化 20">
            <a:extLst>
              <a:ext uri="{FF2B5EF4-FFF2-40B4-BE49-F238E27FC236}">
                <a16:creationId xmlns:a16="http://schemas.microsoft.com/office/drawing/2014/main" id="{70346C79-8284-F620-53C2-CDD3498B4328}"/>
              </a:ext>
            </a:extLst>
          </p:cNvPr>
          <p:cNvGrpSpPr/>
          <p:nvPr/>
        </p:nvGrpSpPr>
        <p:grpSpPr>
          <a:xfrm>
            <a:off x="6942195" y="1340300"/>
            <a:ext cx="4500000" cy="288000"/>
            <a:chOff x="156000" y="1879963"/>
            <a:chExt cx="5760000" cy="288000"/>
          </a:xfrm>
        </p:grpSpPr>
        <p:sp>
          <p:nvSpPr>
            <p:cNvPr id="22" name="正方形/長方形 21">
              <a:extLst>
                <a:ext uri="{FF2B5EF4-FFF2-40B4-BE49-F238E27FC236}">
                  <a16:creationId xmlns:a16="http://schemas.microsoft.com/office/drawing/2014/main" id="{9CE50A58-CB50-6451-2B51-80D0E2CB1A89}"/>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想定される期待効果</a:t>
              </a:r>
            </a:p>
          </p:txBody>
        </p:sp>
        <p:cxnSp>
          <p:nvCxnSpPr>
            <p:cNvPr id="23" name="直線コネクタ 22">
              <a:extLst>
                <a:ext uri="{FF2B5EF4-FFF2-40B4-BE49-F238E27FC236}">
                  <a16:creationId xmlns:a16="http://schemas.microsoft.com/office/drawing/2014/main" id="{04E7D437-804D-27F3-C46D-4D87FBFCFF04}"/>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4" name="正方形/長方形 13">
            <a:extLst>
              <a:ext uri="{FF2B5EF4-FFF2-40B4-BE49-F238E27FC236}">
                <a16:creationId xmlns:a16="http://schemas.microsoft.com/office/drawing/2014/main" id="{D88BD8ED-3B32-3985-5EC4-30D3E8995241}"/>
              </a:ext>
            </a:extLst>
          </p:cNvPr>
          <p:cNvSpPr/>
          <p:nvPr/>
        </p:nvSpPr>
        <p:spPr>
          <a:xfrm>
            <a:off x="2323897" y="1854690"/>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dirty="0">
                <a:solidFill>
                  <a:schemeClr val="tx1"/>
                </a:solidFill>
                <a:latin typeface="Meiryo UI" panose="020B0604030504040204" pitchFamily="50" charset="-128"/>
                <a:ea typeface="Meiryo UI" panose="020B0604030504040204" pitchFamily="50" charset="-128"/>
              </a:rPr>
              <a:t>xxx</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6FD417AD-7323-D4B5-71A8-85644E6E2A7F}"/>
              </a:ext>
            </a:extLst>
          </p:cNvPr>
          <p:cNvSpPr/>
          <p:nvPr/>
        </p:nvSpPr>
        <p:spPr>
          <a:xfrm>
            <a:off x="2323897" y="2514589"/>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1B28240-0B0F-21C0-49CD-F6B449D4E023}"/>
              </a:ext>
            </a:extLst>
          </p:cNvPr>
          <p:cNvSpPr/>
          <p:nvPr/>
        </p:nvSpPr>
        <p:spPr>
          <a:xfrm>
            <a:off x="2323897" y="3174488"/>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59907092-3DD5-5CF0-245C-F102A98EB5F3}"/>
              </a:ext>
            </a:extLst>
          </p:cNvPr>
          <p:cNvSpPr/>
          <p:nvPr/>
        </p:nvSpPr>
        <p:spPr>
          <a:xfrm>
            <a:off x="6942195" y="1854690"/>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D79C8204-6331-555D-9102-575DA17F67B6}"/>
              </a:ext>
            </a:extLst>
          </p:cNvPr>
          <p:cNvSpPr/>
          <p:nvPr/>
        </p:nvSpPr>
        <p:spPr>
          <a:xfrm>
            <a:off x="6942195" y="2514589"/>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3BF57876-664D-6BA4-FFE2-918A0EFF708D}"/>
              </a:ext>
            </a:extLst>
          </p:cNvPr>
          <p:cNvSpPr/>
          <p:nvPr/>
        </p:nvSpPr>
        <p:spPr>
          <a:xfrm>
            <a:off x="6942195" y="3174488"/>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48DB86DF-B375-F325-3174-79F12C130784}"/>
              </a:ext>
            </a:extLst>
          </p:cNvPr>
          <p:cNvSpPr/>
          <p:nvPr/>
        </p:nvSpPr>
        <p:spPr>
          <a:xfrm>
            <a:off x="2323897" y="3908584"/>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A1736BB6-4C8E-5F6F-255C-8C1149F8CB51}"/>
              </a:ext>
            </a:extLst>
          </p:cNvPr>
          <p:cNvSpPr/>
          <p:nvPr/>
        </p:nvSpPr>
        <p:spPr>
          <a:xfrm>
            <a:off x="2323897" y="4568483"/>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A15CD8F7-2754-54CA-B073-950F1B599209}"/>
              </a:ext>
            </a:extLst>
          </p:cNvPr>
          <p:cNvSpPr/>
          <p:nvPr/>
        </p:nvSpPr>
        <p:spPr>
          <a:xfrm>
            <a:off x="2323897" y="5228382"/>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B0FAE627-6C6F-B2C6-4A6A-CDBFC2E9628F}"/>
              </a:ext>
            </a:extLst>
          </p:cNvPr>
          <p:cNvSpPr/>
          <p:nvPr/>
        </p:nvSpPr>
        <p:spPr>
          <a:xfrm>
            <a:off x="6942195" y="3908584"/>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F2153D99-D051-2CB6-3C39-64180A5DF6AB}"/>
              </a:ext>
            </a:extLst>
          </p:cNvPr>
          <p:cNvSpPr/>
          <p:nvPr/>
        </p:nvSpPr>
        <p:spPr>
          <a:xfrm>
            <a:off x="6942195" y="4568483"/>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C04FA7A4-67E7-3741-DB05-ED93A6BC2829}"/>
              </a:ext>
            </a:extLst>
          </p:cNvPr>
          <p:cNvSpPr/>
          <p:nvPr/>
        </p:nvSpPr>
        <p:spPr>
          <a:xfrm>
            <a:off x="6942195" y="5228382"/>
            <a:ext cx="4500000" cy="612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6" name="TextBox 51">
            <a:extLst>
              <a:ext uri="{FF2B5EF4-FFF2-40B4-BE49-F238E27FC236}">
                <a16:creationId xmlns:a16="http://schemas.microsoft.com/office/drawing/2014/main" id="{BED7ED50-51D2-87E7-F540-B652D8DE3C19}"/>
              </a:ext>
            </a:extLst>
          </p:cNvPr>
          <p:cNvSpPr txBox="1"/>
          <p:nvPr/>
        </p:nvSpPr>
        <p:spPr>
          <a:xfrm>
            <a:off x="2897712" y="1979258"/>
            <a:ext cx="3744000" cy="169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記載例</a:t>
            </a:r>
            <a:endParaRPr lang="en-US" altLang="ja-JP" sz="16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静脈系プレイヤーとの共同スキームの構築</a:t>
            </a:r>
            <a:endParaRPr lang="en-US" altLang="ja-JP" sz="14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原料の実証事業への出資・共同参画</a:t>
            </a:r>
          </a:p>
        </p:txBody>
      </p:sp>
      <p:sp>
        <p:nvSpPr>
          <p:cNvPr id="7" name="TextBox 51">
            <a:extLst>
              <a:ext uri="{FF2B5EF4-FFF2-40B4-BE49-F238E27FC236}">
                <a16:creationId xmlns:a16="http://schemas.microsoft.com/office/drawing/2014/main" id="{8B197AF0-799A-C358-C6F4-2C150B3ED90C}"/>
              </a:ext>
            </a:extLst>
          </p:cNvPr>
          <p:cNvSpPr txBox="1"/>
          <p:nvPr/>
        </p:nvSpPr>
        <p:spPr>
          <a:xfrm>
            <a:off x="2897712" y="4028483"/>
            <a:ext cx="3744000" cy="169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記載例</a:t>
            </a:r>
            <a:endParaRPr lang="en-US" altLang="ja-JP" sz="16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プロセス転換に伴うコストアップの価格転嫁に向けた工夫（最終顧客への提案型営業等）</a:t>
            </a:r>
          </a:p>
          <a:p>
            <a:pPr marL="266700" indent="-180975">
              <a:buFont typeface="Arial" panose="020B0604020202020204" pitchFamily="34" charset="0"/>
              <a:buChar char="•"/>
            </a:pPr>
            <a:r>
              <a:rPr lang="ja-JP" altLang="en-US" sz="1400">
                <a:solidFill>
                  <a:srgbClr val="2E3558"/>
                </a:solidFill>
                <a:latin typeface="+mn-ea"/>
              </a:rPr>
              <a:t>ＧＸ製品専門の営業部隊の設置</a:t>
            </a:r>
          </a:p>
          <a:p>
            <a:pPr marL="266700" indent="-180975">
              <a:buFont typeface="Arial" panose="020B0604020202020204" pitchFamily="34" charset="0"/>
              <a:buChar char="•"/>
            </a:pPr>
            <a:endParaRPr lang="ja-JP" altLang="en-US" sz="1400">
              <a:solidFill>
                <a:srgbClr val="2E3558"/>
              </a:solidFill>
              <a:latin typeface="+mn-ea"/>
            </a:endParaRPr>
          </a:p>
        </p:txBody>
      </p:sp>
      <p:sp>
        <p:nvSpPr>
          <p:cNvPr id="19" name="TextBox 51">
            <a:extLst>
              <a:ext uri="{FF2B5EF4-FFF2-40B4-BE49-F238E27FC236}">
                <a16:creationId xmlns:a16="http://schemas.microsoft.com/office/drawing/2014/main" id="{34ADEE70-3990-B617-29E8-586472529735}"/>
              </a:ext>
            </a:extLst>
          </p:cNvPr>
          <p:cNvSpPr txBox="1"/>
          <p:nvPr/>
        </p:nvSpPr>
        <p:spPr>
          <a:xfrm>
            <a:off x="7516009" y="1979258"/>
            <a:ext cx="3744000" cy="169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記載例</a:t>
            </a:r>
            <a:endParaRPr lang="en-US" altLang="ja-JP" sz="16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共同スキーム構築による原料の調達安定化</a:t>
            </a:r>
            <a:endParaRPr lang="en-US" altLang="ja-JP" sz="14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実証事業共同参画による確実な調達拡大</a:t>
            </a:r>
            <a:endParaRPr lang="en-US" altLang="ja-JP" sz="1400">
              <a:solidFill>
                <a:srgbClr val="2E3558"/>
              </a:solidFill>
              <a:latin typeface="+mn-ea"/>
            </a:endParaRPr>
          </a:p>
        </p:txBody>
      </p:sp>
      <p:sp>
        <p:nvSpPr>
          <p:cNvPr id="20" name="TextBox 51">
            <a:extLst>
              <a:ext uri="{FF2B5EF4-FFF2-40B4-BE49-F238E27FC236}">
                <a16:creationId xmlns:a16="http://schemas.microsoft.com/office/drawing/2014/main" id="{A1AE1E2D-0CD6-FCC6-8E00-B1196FF600F0}"/>
              </a:ext>
            </a:extLst>
          </p:cNvPr>
          <p:cNvSpPr txBox="1"/>
          <p:nvPr/>
        </p:nvSpPr>
        <p:spPr>
          <a:xfrm>
            <a:off x="7516009" y="4028483"/>
            <a:ext cx="3744000" cy="169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記載例</a:t>
            </a:r>
            <a:endParaRPr lang="en-US" altLang="ja-JP" sz="1600">
              <a:solidFill>
                <a:srgbClr val="2E3558"/>
              </a:solidFill>
              <a:latin typeface="+mn-ea"/>
            </a:endParaRPr>
          </a:p>
          <a:p>
            <a:pPr marL="266700" indent="-180975">
              <a:buFont typeface="Arial" panose="020B0604020202020204" pitchFamily="34" charset="0"/>
              <a:buChar char="•"/>
            </a:pPr>
            <a:r>
              <a:rPr lang="ja-JP" altLang="en-US" sz="1400">
                <a:solidFill>
                  <a:srgbClr val="2E3558"/>
                </a:solidFill>
                <a:latin typeface="+mn-ea"/>
              </a:rPr>
              <a:t>マーケティングによるマッチング機会の向上</a:t>
            </a:r>
          </a:p>
          <a:p>
            <a:pPr marL="266700" indent="-180975">
              <a:buFont typeface="Arial" panose="020B0604020202020204" pitchFamily="34" charset="0"/>
              <a:buChar char="•"/>
            </a:pPr>
            <a:r>
              <a:rPr lang="ja-JP" altLang="en-US" sz="1400">
                <a:solidFill>
                  <a:srgbClr val="2E3558"/>
                </a:solidFill>
                <a:latin typeface="+mn-ea"/>
              </a:rPr>
              <a:t>最終顧客との直接交渉による価格転嫁の実現</a:t>
            </a:r>
            <a:r>
              <a:rPr lang="en-US" altLang="ja-JP" sz="1400">
                <a:solidFill>
                  <a:srgbClr val="2E3558"/>
                </a:solidFill>
                <a:latin typeface="+mn-ea"/>
              </a:rPr>
              <a:t>/</a:t>
            </a:r>
            <a:r>
              <a:rPr lang="ja-JP" altLang="en-US" sz="1400">
                <a:solidFill>
                  <a:srgbClr val="2E3558"/>
                </a:solidFill>
                <a:latin typeface="+mn-ea"/>
              </a:rPr>
              <a:t>顧客ニーズの把握</a:t>
            </a:r>
          </a:p>
          <a:p>
            <a:pPr marL="266700" indent="-180975">
              <a:buFont typeface="Arial" panose="020B0604020202020204" pitchFamily="34" charset="0"/>
              <a:buChar char="•"/>
            </a:pPr>
            <a:r>
              <a:rPr lang="ja-JP" altLang="en-US" sz="1400">
                <a:solidFill>
                  <a:srgbClr val="2E3558"/>
                </a:solidFill>
                <a:latin typeface="+mn-ea"/>
              </a:rPr>
              <a:t>既存製品とのカニバリ解消によるグリーン製品の営業自由度向上</a:t>
            </a:r>
          </a:p>
        </p:txBody>
      </p:sp>
      <p:sp>
        <p:nvSpPr>
          <p:cNvPr id="2" name="正方形/長方形 1">
            <a:extLst>
              <a:ext uri="{FF2B5EF4-FFF2-40B4-BE49-F238E27FC236}">
                <a16:creationId xmlns:a16="http://schemas.microsoft.com/office/drawing/2014/main" id="{8F260CF7-E90D-0D41-49EE-AE956BA50F0A}"/>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9032892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hink-cell data - do not delete" hidden="1">
            <a:extLst>
              <a:ext uri="{FF2B5EF4-FFF2-40B4-BE49-F238E27FC236}">
                <a16:creationId xmlns:a16="http://schemas.microsoft.com/office/drawing/2014/main" id="{174F0142-3680-C236-B87C-5D5CB906A46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24" name="think-cell data - do not delete" hidden="1">
                        <a:extLst>
                          <a:ext uri="{FF2B5EF4-FFF2-40B4-BE49-F238E27FC236}">
                            <a16:creationId xmlns:a16="http://schemas.microsoft.com/office/drawing/2014/main" id="{174F0142-3680-C236-B87C-5D5CB906A4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8</a:t>
            </a:r>
            <a:r>
              <a:rPr kumimoji="1" lang="ja-JP" altLang="en-US" sz="2000" dirty="0"/>
              <a:t>）供給サプライチェーンの</a:t>
            </a:r>
            <a:r>
              <a:rPr kumimoji="1" lang="ja-JP" altLang="en-US" sz="2000" dirty="0">
                <a:solidFill>
                  <a:schemeClr val="tx1"/>
                </a:solidFill>
              </a:rPr>
              <a:t>強靱化</a:t>
            </a:r>
            <a:r>
              <a:rPr kumimoji="1" lang="ja-JP" altLang="en-US" sz="2000" dirty="0"/>
              <a:t>に向けた取組</a:t>
            </a:r>
            <a:endParaRPr kumimoji="1" lang="en-US" sz="2000" dirty="0"/>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dirty="0">
                <a:solidFill>
                  <a:schemeClr val="tx1"/>
                </a:solidFill>
              </a:rPr>
              <a:t>原料調達・製造・販売まで一貫した供給サプライチェーン体制を構築</a:t>
            </a:r>
            <a:endParaRPr kumimoji="1" lang="en-US" altLang="ja-JP" dirty="0">
              <a:solidFill>
                <a:schemeClr val="tx1"/>
              </a:solidFill>
            </a:endParaRPr>
          </a:p>
        </p:txBody>
      </p:sp>
      <p:cxnSp>
        <p:nvCxnSpPr>
          <p:cNvPr id="4" name="直線コネクタ 3">
            <a:extLst>
              <a:ext uri="{FF2B5EF4-FFF2-40B4-BE49-F238E27FC236}">
                <a16:creationId xmlns:a16="http://schemas.microsoft.com/office/drawing/2014/main" id="{699C2C6B-E201-17D2-9DF5-7F86F0DD5505}"/>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229" name="直線コネクタ 228">
            <a:extLst>
              <a:ext uri="{FF2B5EF4-FFF2-40B4-BE49-F238E27FC236}">
                <a16:creationId xmlns:a16="http://schemas.microsoft.com/office/drawing/2014/main" id="{564A7E2F-101B-BA84-25BF-056FA99FB859}"/>
              </a:ext>
            </a:extLst>
          </p:cNvPr>
          <p:cNvCxnSpPr>
            <a:cxnSpLocks/>
          </p:cNvCxnSpPr>
          <p:nvPr/>
        </p:nvCxnSpPr>
        <p:spPr>
          <a:xfrm>
            <a:off x="655074" y="4973679"/>
            <a:ext cx="10800000" cy="0"/>
          </a:xfrm>
          <a:prstGeom prst="line">
            <a:avLst/>
          </a:prstGeom>
          <a:ln w="12700"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24" name="テキスト ボックス 223">
            <a:extLst>
              <a:ext uri="{FF2B5EF4-FFF2-40B4-BE49-F238E27FC236}">
                <a16:creationId xmlns:a16="http://schemas.microsoft.com/office/drawing/2014/main" id="{B62371A6-27C3-EF96-5ADB-D0A19F73576C}"/>
              </a:ext>
            </a:extLst>
          </p:cNvPr>
          <p:cNvSpPr txBox="1"/>
          <p:nvPr/>
        </p:nvSpPr>
        <p:spPr>
          <a:xfrm>
            <a:off x="655075" y="5027682"/>
            <a:ext cx="828000" cy="1368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SC</a:t>
            </a:r>
          </a:p>
          <a:p>
            <a:pPr algn="ctr"/>
            <a:r>
              <a:rPr kumimoji="1" lang="ja-JP" altLang="en-US" sz="1400" dirty="0">
                <a:solidFill>
                  <a:schemeClr val="tx1"/>
                </a:solidFill>
                <a:latin typeface="Meiryo UI" panose="020B0604030504040204" pitchFamily="50" charset="-128"/>
                <a:ea typeface="Meiryo UI" panose="020B0604030504040204" pitchFamily="50" charset="-128"/>
              </a:rPr>
              <a:t>強靭化</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への取組</a:t>
            </a:r>
          </a:p>
        </p:txBody>
      </p:sp>
      <p:sp>
        <p:nvSpPr>
          <p:cNvPr id="225" name="正方形/長方形 224">
            <a:extLst>
              <a:ext uri="{FF2B5EF4-FFF2-40B4-BE49-F238E27FC236}">
                <a16:creationId xmlns:a16="http://schemas.microsoft.com/office/drawing/2014/main" id="{58BD7798-9891-736C-0A5A-9AD2093C1732}"/>
              </a:ext>
            </a:extLst>
          </p:cNvPr>
          <p:cNvSpPr/>
          <p:nvPr/>
        </p:nvSpPr>
        <p:spPr>
          <a:xfrm>
            <a:off x="1555075" y="5027682"/>
            <a:ext cx="4752000" cy="1367997"/>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課題</a:t>
            </a:r>
            <a:r>
              <a:rPr kumimoji="1" lang="en-US" altLang="ja-JP" sz="1400" b="1" dirty="0">
                <a:solidFill>
                  <a:schemeClr val="tx1"/>
                </a:solidFill>
                <a:latin typeface="Meiryo UI" panose="020B0604030504040204" pitchFamily="50" charset="-128"/>
                <a:ea typeface="Meiryo UI" panose="020B0604030504040204" pitchFamily="50" charset="-128"/>
              </a:rPr>
              <a:t>】</a:t>
            </a:r>
          </a:p>
          <a:p>
            <a:pPr marL="266700" lvl="1" indent="-266700">
              <a:buSzPct val="100000"/>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p>
          <a:p>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27" name="二等辺三角形 226">
            <a:extLst>
              <a:ext uri="{FF2B5EF4-FFF2-40B4-BE49-F238E27FC236}">
                <a16:creationId xmlns:a16="http://schemas.microsoft.com/office/drawing/2014/main" id="{9F7E6636-B718-F680-3F26-6F8798DBDB60}"/>
              </a:ext>
            </a:extLst>
          </p:cNvPr>
          <p:cNvSpPr/>
          <p:nvPr/>
        </p:nvSpPr>
        <p:spPr>
          <a:xfrm rot="5400000">
            <a:off x="6109075" y="5567680"/>
            <a:ext cx="792000" cy="288000"/>
          </a:xfrm>
          <a:prstGeom prst="triangle">
            <a:avLst>
              <a:gd name="adj" fmla="val 53584"/>
            </a:avLst>
          </a:prstGeom>
          <a:solidFill>
            <a:schemeClr val="bg1">
              <a:lumMod val="8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20" name="TextBox 51">
            <a:extLst>
              <a:ext uri="{FF2B5EF4-FFF2-40B4-BE49-F238E27FC236}">
                <a16:creationId xmlns:a16="http://schemas.microsoft.com/office/drawing/2014/main" id="{A4BD1C5B-008B-04FE-55FE-EF6BD4EB06B8}"/>
              </a:ext>
            </a:extLst>
          </p:cNvPr>
          <p:cNvSpPr txBox="1"/>
          <p:nvPr/>
        </p:nvSpPr>
        <p:spPr>
          <a:xfrm>
            <a:off x="2635075" y="5135680"/>
            <a:ext cx="2592000" cy="1152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400" dirty="0">
                <a:solidFill>
                  <a:srgbClr val="2E3558"/>
                </a:solidFill>
                <a:latin typeface="+mn-ea"/>
              </a:rPr>
              <a:t>記載項目例</a:t>
            </a:r>
            <a:endParaRPr lang="en-US" altLang="ja-JP" sz="1400" dirty="0">
              <a:solidFill>
                <a:srgbClr val="2E3558"/>
              </a:solidFill>
              <a:latin typeface="+mn-ea"/>
            </a:endParaRPr>
          </a:p>
          <a:p>
            <a:pPr marL="266700" indent="-180975">
              <a:buFont typeface="Arial" panose="020B0604020202020204" pitchFamily="34" charset="0"/>
              <a:buChar char="•"/>
            </a:pPr>
            <a:r>
              <a:rPr lang="ja-JP" altLang="en-US" sz="1400" dirty="0">
                <a:solidFill>
                  <a:srgbClr val="2E3558"/>
                </a:solidFill>
                <a:latin typeface="+mn-ea"/>
              </a:rPr>
              <a:t>原料調達の安定化</a:t>
            </a:r>
            <a:endParaRPr lang="en-US" altLang="ja-JP" sz="1400" dirty="0">
              <a:solidFill>
                <a:srgbClr val="2E3558"/>
              </a:solidFill>
              <a:latin typeface="+mn-ea"/>
            </a:endParaRPr>
          </a:p>
          <a:p>
            <a:pPr marL="266700" indent="-180975">
              <a:buFont typeface="Arial" panose="020B0604020202020204" pitchFamily="34" charset="0"/>
              <a:buChar char="•"/>
            </a:pPr>
            <a:r>
              <a:rPr lang="ja-JP" altLang="en-US" sz="1400" dirty="0">
                <a:solidFill>
                  <a:srgbClr val="2E3558"/>
                </a:solidFill>
                <a:latin typeface="+mn-ea"/>
              </a:rPr>
              <a:t>製造技術開発・コストの低減</a:t>
            </a:r>
            <a:endParaRPr lang="en-US" altLang="ja-JP" sz="1400" dirty="0">
              <a:solidFill>
                <a:srgbClr val="2E3558"/>
              </a:solidFill>
              <a:latin typeface="+mn-ea"/>
            </a:endParaRPr>
          </a:p>
          <a:p>
            <a:pPr marL="266700" indent="-180975">
              <a:buFont typeface="Arial" panose="020B0604020202020204" pitchFamily="34" charset="0"/>
              <a:buChar char="•"/>
            </a:pPr>
            <a:r>
              <a:rPr lang="ja-JP" altLang="en-US" sz="1400" dirty="0">
                <a:solidFill>
                  <a:srgbClr val="2E3558"/>
                </a:solidFill>
                <a:latin typeface="+mn-ea"/>
              </a:rPr>
              <a:t>連産品の販売先確保</a:t>
            </a:r>
            <a:endParaRPr lang="en-US" altLang="ja-JP" sz="1400" dirty="0">
              <a:solidFill>
                <a:srgbClr val="2E3558"/>
              </a:solidFill>
              <a:latin typeface="+mn-ea"/>
            </a:endParaRPr>
          </a:p>
          <a:p>
            <a:pPr marL="266700" indent="-180975">
              <a:buFont typeface="Arial" panose="020B0604020202020204" pitchFamily="34" charset="0"/>
              <a:buChar char="•"/>
            </a:pPr>
            <a:r>
              <a:rPr lang="ja-JP" altLang="en-US" sz="1400" dirty="0">
                <a:solidFill>
                  <a:srgbClr val="2E3558"/>
                </a:solidFill>
                <a:latin typeface="+mn-ea"/>
              </a:rPr>
              <a:t>認証体制の整備</a:t>
            </a:r>
          </a:p>
        </p:txBody>
      </p:sp>
      <p:sp>
        <p:nvSpPr>
          <p:cNvPr id="122" name="TextBox 51">
            <a:extLst>
              <a:ext uri="{FF2B5EF4-FFF2-40B4-BE49-F238E27FC236}">
                <a16:creationId xmlns:a16="http://schemas.microsoft.com/office/drawing/2014/main" id="{12EBF084-FB19-89B2-92DC-5A0BD3C2D131}"/>
              </a:ext>
            </a:extLst>
          </p:cNvPr>
          <p:cNvSpPr txBox="1"/>
          <p:nvPr/>
        </p:nvSpPr>
        <p:spPr>
          <a:xfrm>
            <a:off x="7888478" y="5373459"/>
            <a:ext cx="3384000" cy="68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400" dirty="0">
                <a:solidFill>
                  <a:srgbClr val="2E3558"/>
                </a:solidFill>
                <a:latin typeface="+mn-ea"/>
              </a:rPr>
              <a:t>記載例</a:t>
            </a:r>
            <a:endParaRPr lang="en-US" altLang="ja-JP" sz="1400" dirty="0">
              <a:solidFill>
                <a:srgbClr val="2E3558"/>
              </a:solidFill>
              <a:latin typeface="+mn-ea"/>
            </a:endParaRPr>
          </a:p>
          <a:p>
            <a:pPr marL="266700" indent="-180975">
              <a:buFont typeface="Arial" panose="020B0604020202020204" pitchFamily="34" charset="0"/>
              <a:buChar char="•"/>
            </a:pPr>
            <a:r>
              <a:rPr lang="ja-JP" altLang="en-US" sz="1400" dirty="0">
                <a:solidFill>
                  <a:srgbClr val="2E3558"/>
                </a:solidFill>
                <a:latin typeface="+mn-ea"/>
              </a:rPr>
              <a:t>想定するブランドオーナーと直接商談し、</a:t>
            </a:r>
            <a:br>
              <a:rPr lang="en-US" altLang="ja-JP" sz="1400" dirty="0">
                <a:solidFill>
                  <a:srgbClr val="2E3558"/>
                </a:solidFill>
                <a:latin typeface="+mn-ea"/>
              </a:rPr>
            </a:br>
            <a:r>
              <a:rPr lang="ja-JP" altLang="en-US" sz="1400" dirty="0">
                <a:solidFill>
                  <a:srgbClr val="2E3558"/>
                </a:solidFill>
                <a:latin typeface="+mn-ea"/>
              </a:rPr>
              <a:t>需要家を確保</a:t>
            </a:r>
          </a:p>
        </p:txBody>
      </p:sp>
      <p:sp>
        <p:nvSpPr>
          <p:cNvPr id="27" name="正方形/長方形 26">
            <a:extLst>
              <a:ext uri="{FF2B5EF4-FFF2-40B4-BE49-F238E27FC236}">
                <a16:creationId xmlns:a16="http://schemas.microsoft.com/office/drawing/2014/main" id="{901DC6CE-CE68-85D9-8036-C39C8ABEC14C}"/>
              </a:ext>
            </a:extLst>
          </p:cNvPr>
          <p:cNvSpPr/>
          <p:nvPr/>
        </p:nvSpPr>
        <p:spPr>
          <a:xfrm>
            <a:off x="6703075" y="5027682"/>
            <a:ext cx="4752000" cy="1367997"/>
          </a:xfrm>
          <a:prstGeom prst="rect">
            <a:avLst/>
          </a:prstGeom>
          <a:no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実施済の取組</a:t>
            </a:r>
            <a:r>
              <a:rPr kumimoji="1" lang="en-US" altLang="ja-JP" sz="1400" b="1" dirty="0">
                <a:solidFill>
                  <a:schemeClr val="tx1"/>
                </a:solidFill>
                <a:latin typeface="Meiryo UI" panose="020B0604030504040204" pitchFamily="50" charset="-128"/>
                <a:ea typeface="Meiryo UI" panose="020B0604030504040204" pitchFamily="50" charset="-128"/>
              </a:rPr>
              <a:t>】</a:t>
            </a:r>
          </a:p>
          <a:p>
            <a:pPr marL="266700" lvl="1" indent="-266700">
              <a:buSzPct val="100000"/>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p>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今後の取組</a:t>
            </a:r>
            <a:r>
              <a:rPr lang="en-US" altLang="ja-JP" sz="1400" b="1" dirty="0">
                <a:solidFill>
                  <a:schemeClr val="tx1"/>
                </a:solidFill>
                <a:latin typeface="Meiryo UI" panose="020B0604030504040204" pitchFamily="50" charset="-128"/>
                <a:ea typeface="Meiryo UI" panose="020B0604030504040204" pitchFamily="50" charset="-128"/>
              </a:rPr>
              <a:t>】</a:t>
            </a:r>
          </a:p>
          <a:p>
            <a:pPr marL="266700" indent="-266700">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p>
          <a:p>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4" name="矢印: 五方向 33">
            <a:extLst>
              <a:ext uri="{FF2B5EF4-FFF2-40B4-BE49-F238E27FC236}">
                <a16:creationId xmlns:a16="http://schemas.microsoft.com/office/drawing/2014/main" id="{5CCB39A6-D896-3557-BC7F-88BE20A4662C}"/>
              </a:ext>
            </a:extLst>
          </p:cNvPr>
          <p:cNvSpPr/>
          <p:nvPr/>
        </p:nvSpPr>
        <p:spPr bwMode="auto">
          <a:xfrm>
            <a:off x="1555073" y="4617867"/>
            <a:ext cx="9900000" cy="288000"/>
          </a:xfrm>
          <a:prstGeom prst="homePlate">
            <a:avLst/>
          </a:prstGeom>
          <a:noFill/>
          <a:ln w="12700">
            <a:solidFill>
              <a:schemeClr val="tx1"/>
            </a:solidFill>
            <a:prstDash val="solid"/>
            <a:miter lim="800000"/>
            <a:headEnd/>
            <a:tailEnd/>
          </a:ln>
          <a:effectLst/>
        </p:spPr>
        <p:txBody>
          <a:bodyPr wrap="square" rtlCol="0" anchor="ctr"/>
          <a:lstStyle/>
          <a:p>
            <a:pPr algn="ctr"/>
            <a:r>
              <a:rPr lang="ja-JP" altLang="en-US" sz="1200" dirty="0">
                <a:latin typeface="Meiryo UI" panose="020B0604030504040204" pitchFamily="50" charset="-128"/>
                <a:ea typeface="Meiryo UI" panose="020B0604030504040204" pitchFamily="50" charset="-128"/>
              </a:rPr>
              <a:t>グリーンケミカル産業への展開に向けた取組</a:t>
            </a:r>
          </a:p>
        </p:txBody>
      </p:sp>
      <p:sp>
        <p:nvSpPr>
          <p:cNvPr id="36" name="矢印: 五方向 35">
            <a:extLst>
              <a:ext uri="{FF2B5EF4-FFF2-40B4-BE49-F238E27FC236}">
                <a16:creationId xmlns:a16="http://schemas.microsoft.com/office/drawing/2014/main" id="{A5BE9932-D741-7615-29E3-CE454C033574}"/>
              </a:ext>
            </a:extLst>
          </p:cNvPr>
          <p:cNvSpPr/>
          <p:nvPr/>
        </p:nvSpPr>
        <p:spPr bwMode="auto">
          <a:xfrm>
            <a:off x="1555074" y="4261924"/>
            <a:ext cx="9900000" cy="288000"/>
          </a:xfrm>
          <a:prstGeom prst="homePlate">
            <a:avLst/>
          </a:prstGeom>
          <a:noFill/>
          <a:ln w="12700">
            <a:solidFill>
              <a:schemeClr val="tx1"/>
            </a:solidFill>
            <a:prstDash val="solid"/>
            <a:miter lim="800000"/>
            <a:headEnd/>
            <a:tailEnd/>
          </a:ln>
          <a:effectLst/>
        </p:spPr>
        <p:txBody>
          <a:bodyPr wrap="square" rtlCol="0" anchor="ctr"/>
          <a:lstStyle/>
          <a:p>
            <a:pPr algn="ctr"/>
            <a:r>
              <a:rPr lang="ja-JP" altLang="en-US" sz="1200" dirty="0">
                <a:latin typeface="Meiryo UI" panose="020B0604030504040204" pitchFamily="50" charset="-128"/>
                <a:ea typeface="Meiryo UI" panose="020B0604030504040204" pitchFamily="50" charset="-128"/>
              </a:rPr>
              <a:t>合成燃料等の次世代技術への展開に向けた取組</a:t>
            </a:r>
          </a:p>
        </p:txBody>
      </p:sp>
      <p:sp>
        <p:nvSpPr>
          <p:cNvPr id="121" name="テキスト ボックス 120">
            <a:extLst>
              <a:ext uri="{FF2B5EF4-FFF2-40B4-BE49-F238E27FC236}">
                <a16:creationId xmlns:a16="http://schemas.microsoft.com/office/drawing/2014/main" id="{6558CB9E-0D31-3AF0-2334-9F9F31814175}"/>
              </a:ext>
            </a:extLst>
          </p:cNvPr>
          <p:cNvSpPr txBox="1"/>
          <p:nvPr/>
        </p:nvSpPr>
        <p:spPr>
          <a:xfrm>
            <a:off x="655076" y="1488806"/>
            <a:ext cx="828000" cy="1332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国内</a:t>
            </a:r>
          </a:p>
        </p:txBody>
      </p:sp>
      <p:sp>
        <p:nvSpPr>
          <p:cNvPr id="6" name="矢印: 五方向 5">
            <a:extLst>
              <a:ext uri="{FF2B5EF4-FFF2-40B4-BE49-F238E27FC236}">
                <a16:creationId xmlns:a16="http://schemas.microsoft.com/office/drawing/2014/main" id="{168CD598-7A30-407C-E720-61176367E359}"/>
              </a:ext>
            </a:extLst>
          </p:cNvPr>
          <p:cNvSpPr/>
          <p:nvPr/>
        </p:nvSpPr>
        <p:spPr bwMode="auto">
          <a:xfrm>
            <a:off x="1555073" y="1167298"/>
            <a:ext cx="2448000" cy="288000"/>
          </a:xfrm>
          <a:prstGeom prst="homePlate">
            <a:avLst/>
          </a:prstGeom>
          <a:solidFill>
            <a:schemeClr val="tx2"/>
          </a:solidFill>
          <a:ln w="9525">
            <a:solidFill>
              <a:schemeClr val="tx1"/>
            </a:solidFill>
            <a:miter lim="800000"/>
            <a:headEnd/>
            <a:tailEnd/>
          </a:ln>
          <a:effectLst/>
        </p:spPr>
        <p:txBody>
          <a:bodyPr wrap="square"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原料調達</a:t>
            </a:r>
          </a:p>
        </p:txBody>
      </p:sp>
      <p:sp>
        <p:nvSpPr>
          <p:cNvPr id="7" name="矢印: 五方向 6">
            <a:extLst>
              <a:ext uri="{FF2B5EF4-FFF2-40B4-BE49-F238E27FC236}">
                <a16:creationId xmlns:a16="http://schemas.microsoft.com/office/drawing/2014/main" id="{DB723A58-0193-7C62-D583-7F4B1A40AE88}"/>
              </a:ext>
            </a:extLst>
          </p:cNvPr>
          <p:cNvSpPr/>
          <p:nvPr/>
        </p:nvSpPr>
        <p:spPr bwMode="auto">
          <a:xfrm>
            <a:off x="9007074" y="1169219"/>
            <a:ext cx="2448000" cy="288000"/>
          </a:xfrm>
          <a:prstGeom prst="homePlate">
            <a:avLst/>
          </a:prstGeom>
          <a:solidFill>
            <a:schemeClr val="tx2"/>
          </a:solidFill>
          <a:ln w="9525">
            <a:solidFill>
              <a:schemeClr val="tx1"/>
            </a:solidFill>
            <a:miter lim="800000"/>
            <a:headEnd/>
            <a:tailEnd/>
          </a:ln>
          <a:effectLst/>
        </p:spPr>
        <p:txBody>
          <a:bodyPr wrap="square"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利用</a:t>
            </a:r>
          </a:p>
        </p:txBody>
      </p:sp>
      <p:sp>
        <p:nvSpPr>
          <p:cNvPr id="8" name="矢印: 五方向 7">
            <a:extLst>
              <a:ext uri="{FF2B5EF4-FFF2-40B4-BE49-F238E27FC236}">
                <a16:creationId xmlns:a16="http://schemas.microsoft.com/office/drawing/2014/main" id="{34CF2B99-876E-9270-53C2-D78A57B2837D}"/>
              </a:ext>
            </a:extLst>
          </p:cNvPr>
          <p:cNvSpPr/>
          <p:nvPr/>
        </p:nvSpPr>
        <p:spPr bwMode="auto">
          <a:xfrm>
            <a:off x="4039075" y="1167298"/>
            <a:ext cx="2448000" cy="288000"/>
          </a:xfrm>
          <a:prstGeom prst="homePlate">
            <a:avLst/>
          </a:prstGeom>
          <a:solidFill>
            <a:schemeClr val="tx2"/>
          </a:solidFill>
          <a:ln w="9525">
            <a:solidFill>
              <a:schemeClr val="tx1"/>
            </a:solidFill>
            <a:miter lim="800000"/>
            <a:headEnd/>
            <a:tailEnd/>
          </a:ln>
          <a:effectLst/>
        </p:spPr>
        <p:txBody>
          <a:bodyPr wrap="square"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製造</a:t>
            </a:r>
          </a:p>
        </p:txBody>
      </p:sp>
      <p:sp>
        <p:nvSpPr>
          <p:cNvPr id="9" name="矢印: 五方向 8">
            <a:extLst>
              <a:ext uri="{FF2B5EF4-FFF2-40B4-BE49-F238E27FC236}">
                <a16:creationId xmlns:a16="http://schemas.microsoft.com/office/drawing/2014/main" id="{E0010316-7A9E-F598-BAB3-94012831ADDF}"/>
              </a:ext>
            </a:extLst>
          </p:cNvPr>
          <p:cNvSpPr/>
          <p:nvPr/>
        </p:nvSpPr>
        <p:spPr bwMode="auto">
          <a:xfrm>
            <a:off x="6523074" y="1169219"/>
            <a:ext cx="2448000" cy="288000"/>
          </a:xfrm>
          <a:prstGeom prst="homePlate">
            <a:avLst/>
          </a:prstGeom>
          <a:solidFill>
            <a:schemeClr val="tx2"/>
          </a:solidFill>
          <a:ln w="9525">
            <a:solidFill>
              <a:schemeClr val="tx1"/>
            </a:solidFill>
            <a:miter lim="800000"/>
            <a:headEnd/>
            <a:tailEnd/>
          </a:ln>
          <a:effectLst/>
        </p:spPr>
        <p:txBody>
          <a:bodyPr wrap="square" rtlCol="0" anchor="ctr"/>
          <a:lstStyle/>
          <a:p>
            <a:pPr algn="ctr"/>
            <a:r>
              <a:rPr lang="ja-JP" altLang="en-US" sz="1200" dirty="0">
                <a:solidFill>
                  <a:schemeClr val="bg1"/>
                </a:solidFill>
                <a:latin typeface="Meiryo UI" panose="020B0604030504040204" pitchFamily="50" charset="-128"/>
                <a:ea typeface="Meiryo UI" panose="020B0604030504040204" pitchFamily="50" charset="-128"/>
              </a:rPr>
              <a:t>混合・輸送・貯蔵</a:t>
            </a:r>
          </a:p>
        </p:txBody>
      </p:sp>
      <p:sp>
        <p:nvSpPr>
          <p:cNvPr id="12" name="テキスト ボックス 11">
            <a:extLst>
              <a:ext uri="{FF2B5EF4-FFF2-40B4-BE49-F238E27FC236}">
                <a16:creationId xmlns:a16="http://schemas.microsoft.com/office/drawing/2014/main" id="{C3FB6BED-26D1-D61B-BB60-2B2023B62ABB}"/>
              </a:ext>
            </a:extLst>
          </p:cNvPr>
          <p:cNvSpPr txBox="1"/>
          <p:nvPr/>
        </p:nvSpPr>
        <p:spPr>
          <a:xfrm>
            <a:off x="655075" y="2861851"/>
            <a:ext cx="828000" cy="1332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海外</a:t>
            </a:r>
          </a:p>
        </p:txBody>
      </p:sp>
      <p:sp>
        <p:nvSpPr>
          <p:cNvPr id="267" name="正方形/長方形 266">
            <a:extLst>
              <a:ext uri="{FF2B5EF4-FFF2-40B4-BE49-F238E27FC236}">
                <a16:creationId xmlns:a16="http://schemas.microsoft.com/office/drawing/2014/main" id="{6C65A56C-A2A2-9FF7-690E-49C1545C2E8D}"/>
              </a:ext>
            </a:extLst>
          </p:cNvPr>
          <p:cNvSpPr/>
          <p:nvPr/>
        </p:nvSpPr>
        <p:spPr bwMode="auto">
          <a:xfrm flipV="1">
            <a:off x="1555075" y="1488804"/>
            <a:ext cx="9899999" cy="1332000"/>
          </a:xfrm>
          <a:prstGeom prst="rect">
            <a:avLst/>
          </a:prstGeom>
          <a:solidFill>
            <a:schemeClr val="accent2">
              <a:lumMod val="20000"/>
              <a:lumOff val="80000"/>
            </a:schemeClr>
          </a:solidFill>
          <a:ln w="9525">
            <a:solidFill>
              <a:schemeClr val="accent2"/>
            </a:solidFill>
            <a:prstDash val="dash"/>
            <a:miter lim="800000"/>
            <a:headEnd/>
            <a:tailEnd/>
          </a:ln>
          <a:effectLst/>
        </p:spPr>
        <p:txBody>
          <a:bodyPr wrap="square" rtlCol="0" anchor="b"/>
          <a:lstStyle/>
          <a:p>
            <a:endParaRPr lang="ja-JP" altLang="en-US" sz="1400">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733EB329-1CB7-0C45-3258-DD6156B74322}"/>
              </a:ext>
            </a:extLst>
          </p:cNvPr>
          <p:cNvSpPr/>
          <p:nvPr/>
        </p:nvSpPr>
        <p:spPr bwMode="auto">
          <a:xfrm>
            <a:off x="3679076" y="1524804"/>
            <a:ext cx="288000" cy="1260000"/>
          </a:xfrm>
          <a:prstGeom prst="rect">
            <a:avLst/>
          </a:prstGeom>
          <a:solidFill>
            <a:schemeClr val="bg1"/>
          </a:solidFill>
          <a:ln w="9525">
            <a:solidFill>
              <a:schemeClr val="tx1"/>
            </a:solidFill>
            <a:miter lim="800000"/>
            <a:headEnd/>
            <a:tailEnd/>
          </a:ln>
          <a:effectLst/>
        </p:spPr>
        <p:txBody>
          <a:bodyPr vert="eaVert" wrap="square" rtlCol="0" anchor="ctr"/>
          <a:lstStyle/>
          <a:p>
            <a:pPr algn="ctr"/>
            <a:r>
              <a:rPr lang="en-US" altLang="ja-JP" sz="1050" dirty="0">
                <a:latin typeface="Meiryo UI" panose="020B0604030504040204" pitchFamily="50" charset="-128"/>
                <a:ea typeface="Meiryo UI" panose="020B0604030504040204" pitchFamily="50" charset="-128"/>
              </a:rPr>
              <a:t>D</a:t>
            </a:r>
            <a:r>
              <a:rPr lang="ja-JP" altLang="en-US" sz="1050" dirty="0">
                <a:latin typeface="Meiryo UI" panose="020B0604030504040204" pitchFamily="50" charset="-128"/>
                <a:ea typeface="Meiryo UI" panose="020B0604030504040204" pitchFamily="50" charset="-128"/>
              </a:rPr>
              <a:t>社（収集）</a:t>
            </a:r>
          </a:p>
        </p:txBody>
      </p:sp>
      <p:sp>
        <p:nvSpPr>
          <p:cNvPr id="48" name="正方形/長方形 47">
            <a:extLst>
              <a:ext uri="{FF2B5EF4-FFF2-40B4-BE49-F238E27FC236}">
                <a16:creationId xmlns:a16="http://schemas.microsoft.com/office/drawing/2014/main" id="{7F6AF2BD-21C4-4F69-0E8B-46DF9FBD82DE}"/>
              </a:ext>
            </a:extLst>
          </p:cNvPr>
          <p:cNvSpPr/>
          <p:nvPr/>
        </p:nvSpPr>
        <p:spPr bwMode="auto">
          <a:xfrm>
            <a:off x="1591075" y="1524804"/>
            <a:ext cx="1404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A</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（廃棄物処理業者）</a:t>
            </a:r>
          </a:p>
        </p:txBody>
      </p:sp>
      <p:sp>
        <p:nvSpPr>
          <p:cNvPr id="49" name="正方形/長方形 48">
            <a:extLst>
              <a:ext uri="{FF2B5EF4-FFF2-40B4-BE49-F238E27FC236}">
                <a16:creationId xmlns:a16="http://schemas.microsoft.com/office/drawing/2014/main" id="{10DD4289-05E1-BD45-CEFF-C194FE0F00B2}"/>
              </a:ext>
            </a:extLst>
          </p:cNvPr>
          <p:cNvSpPr/>
          <p:nvPr/>
        </p:nvSpPr>
        <p:spPr bwMode="auto">
          <a:xfrm>
            <a:off x="1591075" y="1974804"/>
            <a:ext cx="1404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（食品メーカー等）</a:t>
            </a:r>
          </a:p>
        </p:txBody>
      </p:sp>
      <p:sp>
        <p:nvSpPr>
          <p:cNvPr id="51" name="正方形/長方形 50">
            <a:extLst>
              <a:ext uri="{FF2B5EF4-FFF2-40B4-BE49-F238E27FC236}">
                <a16:creationId xmlns:a16="http://schemas.microsoft.com/office/drawing/2014/main" id="{64C2B543-6677-E26B-F478-84C62C427728}"/>
              </a:ext>
            </a:extLst>
          </p:cNvPr>
          <p:cNvSpPr/>
          <p:nvPr/>
        </p:nvSpPr>
        <p:spPr bwMode="auto">
          <a:xfrm>
            <a:off x="1591075" y="2424804"/>
            <a:ext cx="1404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C</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（エタノール製造業者）</a:t>
            </a:r>
          </a:p>
        </p:txBody>
      </p:sp>
      <p:cxnSp>
        <p:nvCxnSpPr>
          <p:cNvPr id="72" name="直線矢印コネクタ 71">
            <a:extLst>
              <a:ext uri="{FF2B5EF4-FFF2-40B4-BE49-F238E27FC236}">
                <a16:creationId xmlns:a16="http://schemas.microsoft.com/office/drawing/2014/main" id="{00D0B0FD-ADB9-332A-5D21-F15F1B72089E}"/>
              </a:ext>
            </a:extLst>
          </p:cNvPr>
          <p:cNvCxnSpPr>
            <a:cxnSpLocks/>
          </p:cNvCxnSpPr>
          <p:nvPr/>
        </p:nvCxnSpPr>
        <p:spPr>
          <a:xfrm flipV="1">
            <a:off x="2995075" y="2154804"/>
            <a:ext cx="684001" cy="1"/>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9FE0A1E8-6778-6B33-9E78-3B0DD7A6B1CD}"/>
              </a:ext>
            </a:extLst>
          </p:cNvPr>
          <p:cNvCxnSpPr>
            <a:cxnSpLocks/>
          </p:cNvCxnSpPr>
          <p:nvPr/>
        </p:nvCxnSpPr>
        <p:spPr>
          <a:xfrm flipV="1">
            <a:off x="2995075" y="1704805"/>
            <a:ext cx="684000" cy="1"/>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76" name="直線矢印コネクタ 75">
            <a:extLst>
              <a:ext uri="{FF2B5EF4-FFF2-40B4-BE49-F238E27FC236}">
                <a16:creationId xmlns:a16="http://schemas.microsoft.com/office/drawing/2014/main" id="{3A894924-A17D-AD3F-215D-001FFF033C2A}"/>
              </a:ext>
            </a:extLst>
          </p:cNvPr>
          <p:cNvCxnSpPr>
            <a:cxnSpLocks/>
          </p:cNvCxnSpPr>
          <p:nvPr/>
        </p:nvCxnSpPr>
        <p:spPr>
          <a:xfrm flipV="1">
            <a:off x="2995075" y="2604805"/>
            <a:ext cx="684000" cy="1"/>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77" name="テキスト ボックス 76">
            <a:extLst>
              <a:ext uri="{FF2B5EF4-FFF2-40B4-BE49-F238E27FC236}">
                <a16:creationId xmlns:a16="http://schemas.microsoft.com/office/drawing/2014/main" id="{BB8F0A34-88FF-EC1B-6E8E-50E782D2E226}"/>
              </a:ext>
            </a:extLst>
          </p:cNvPr>
          <p:cNvSpPr txBox="1"/>
          <p:nvPr/>
        </p:nvSpPr>
        <p:spPr>
          <a:xfrm>
            <a:off x="3157076" y="1723543"/>
            <a:ext cx="360000" cy="18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廃棄物</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BCCAD4B7-41F1-B81F-F09E-AFE3361AFB95}"/>
              </a:ext>
            </a:extLst>
          </p:cNvPr>
          <p:cNvSpPr txBox="1"/>
          <p:nvPr/>
        </p:nvSpPr>
        <p:spPr>
          <a:xfrm>
            <a:off x="3157075" y="1961082"/>
            <a:ext cx="360000" cy="18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廃食油</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3DA45D9D-D3E4-8A05-261D-DD85A27709BE}"/>
              </a:ext>
            </a:extLst>
          </p:cNvPr>
          <p:cNvSpPr txBox="1"/>
          <p:nvPr/>
        </p:nvSpPr>
        <p:spPr>
          <a:xfrm>
            <a:off x="3010825" y="2409053"/>
            <a:ext cx="652501" cy="18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植物油脂</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94" name="正方形/長方形 93">
            <a:extLst>
              <a:ext uri="{FF2B5EF4-FFF2-40B4-BE49-F238E27FC236}">
                <a16:creationId xmlns:a16="http://schemas.microsoft.com/office/drawing/2014/main" id="{D7319D57-B082-66DD-7D6B-6E3118980DDB}"/>
              </a:ext>
            </a:extLst>
          </p:cNvPr>
          <p:cNvSpPr/>
          <p:nvPr/>
        </p:nvSpPr>
        <p:spPr bwMode="auto">
          <a:xfrm>
            <a:off x="4543075" y="1522532"/>
            <a:ext cx="1908000" cy="360002"/>
          </a:xfrm>
          <a:prstGeom prst="rect">
            <a:avLst/>
          </a:prstGeom>
          <a:solidFill>
            <a:schemeClr val="accent4"/>
          </a:solidFill>
          <a:ln w="9525">
            <a:noFill/>
            <a:miter lim="800000"/>
            <a:headEnd/>
            <a:tailEnd/>
          </a:ln>
          <a:effectLst/>
        </p:spPr>
        <p:txBody>
          <a:bodyPr wrap="square" rtlCol="0" anchor="ctr"/>
          <a:lstStyle/>
          <a:p>
            <a:pPr algn="ctr"/>
            <a:r>
              <a:rPr lang="ja-JP" altLang="en-US" sz="1050" dirty="0">
                <a:solidFill>
                  <a:schemeClr val="bg1"/>
                </a:solidFill>
                <a:latin typeface="Meiryo UI" panose="020B0604030504040204" pitchFamily="50" charset="-128"/>
                <a:ea typeface="Meiryo UI" panose="020B0604030504040204" pitchFamily="50" charset="-128"/>
              </a:rPr>
              <a:t>自社</a:t>
            </a:r>
            <a:endParaRPr lang="en-US" altLang="ja-JP" sz="1050" dirty="0">
              <a:solidFill>
                <a:schemeClr val="bg1"/>
              </a:solidFill>
              <a:latin typeface="Meiryo UI" panose="020B0604030504040204" pitchFamily="50" charset="-128"/>
              <a:ea typeface="Meiryo UI" panose="020B0604030504040204" pitchFamily="50" charset="-128"/>
            </a:endParaRPr>
          </a:p>
          <a:p>
            <a:pPr algn="ctr"/>
            <a:r>
              <a:rPr lang="ja-JP" altLang="en-US" sz="900" dirty="0">
                <a:solidFill>
                  <a:schemeClr val="bg1"/>
                </a:solidFill>
                <a:latin typeface="Meiryo UI" panose="020B0604030504040204" pitchFamily="50" charset="-128"/>
                <a:ea typeface="Meiryo UI" panose="020B0604030504040204" pitchFamily="50" charset="-128"/>
              </a:rPr>
              <a:t>（ニート</a:t>
            </a:r>
            <a:r>
              <a:rPr lang="en-US" altLang="ja-JP" sz="900" dirty="0">
                <a:solidFill>
                  <a:schemeClr val="bg1"/>
                </a:solidFill>
                <a:latin typeface="Meiryo UI" panose="020B0604030504040204" pitchFamily="50" charset="-128"/>
                <a:ea typeface="Meiryo UI" panose="020B0604030504040204" pitchFamily="50" charset="-128"/>
              </a:rPr>
              <a:t>SAF</a:t>
            </a:r>
            <a:r>
              <a:rPr lang="ja-JP" altLang="en-US" sz="900" dirty="0">
                <a:solidFill>
                  <a:schemeClr val="bg1"/>
                </a:solidFill>
                <a:latin typeface="Meiryo UI" panose="020B0604030504040204" pitchFamily="50" charset="-128"/>
                <a:ea typeface="Meiryo UI" panose="020B0604030504040204" pitchFamily="50" charset="-128"/>
              </a:rPr>
              <a:t>）</a:t>
            </a:r>
          </a:p>
        </p:txBody>
      </p:sp>
      <p:sp>
        <p:nvSpPr>
          <p:cNvPr id="95" name="正方形/長方形 94">
            <a:extLst>
              <a:ext uri="{FF2B5EF4-FFF2-40B4-BE49-F238E27FC236}">
                <a16:creationId xmlns:a16="http://schemas.microsoft.com/office/drawing/2014/main" id="{FB0DA801-E239-5F4B-9291-4E6C85EBD4AA}"/>
              </a:ext>
            </a:extLst>
          </p:cNvPr>
          <p:cNvSpPr/>
          <p:nvPr/>
        </p:nvSpPr>
        <p:spPr bwMode="auto">
          <a:xfrm>
            <a:off x="4543075" y="1972532"/>
            <a:ext cx="1908000" cy="360000"/>
          </a:xfrm>
          <a:prstGeom prst="rect">
            <a:avLst/>
          </a:prstGeom>
          <a:solidFill>
            <a:schemeClr val="accent4"/>
          </a:solidFill>
          <a:ln w="9525">
            <a:noFill/>
            <a:miter lim="800000"/>
            <a:headEnd/>
            <a:tailEnd/>
          </a:ln>
          <a:effectLst/>
        </p:spPr>
        <p:txBody>
          <a:bodyPr wrap="square" rtlCol="0" anchor="ctr"/>
          <a:lstStyle/>
          <a:p>
            <a:pPr algn="ctr"/>
            <a:r>
              <a:rPr lang="ja-JP" altLang="en-US" sz="1050" dirty="0">
                <a:solidFill>
                  <a:schemeClr val="bg1"/>
                </a:solidFill>
                <a:latin typeface="Meiryo UI" panose="020B0604030504040204" pitchFamily="50" charset="-128"/>
                <a:ea typeface="Meiryo UI" panose="020B0604030504040204" pitchFamily="50" charset="-128"/>
              </a:rPr>
              <a:t>自社</a:t>
            </a:r>
            <a:endParaRPr lang="en-US" altLang="ja-JP" sz="1050" dirty="0">
              <a:solidFill>
                <a:schemeClr val="bg1"/>
              </a:solidFill>
              <a:latin typeface="Meiryo UI" panose="020B0604030504040204" pitchFamily="50" charset="-128"/>
              <a:ea typeface="Meiryo UI" panose="020B0604030504040204" pitchFamily="50" charset="-128"/>
            </a:endParaRPr>
          </a:p>
          <a:p>
            <a:pPr algn="ctr"/>
            <a:r>
              <a:rPr lang="ja-JP" altLang="en-US" sz="900" dirty="0">
                <a:solidFill>
                  <a:schemeClr val="bg1"/>
                </a:solidFill>
                <a:latin typeface="Meiryo UI" panose="020B0604030504040204" pitchFamily="50" charset="-128"/>
                <a:ea typeface="Meiryo UI" panose="020B0604030504040204" pitchFamily="50" charset="-128"/>
              </a:rPr>
              <a:t>（連産品 </a:t>
            </a:r>
            <a:r>
              <a:rPr lang="en-US" altLang="ja-JP" sz="900" dirty="0">
                <a:solidFill>
                  <a:schemeClr val="bg1"/>
                </a:solidFill>
                <a:latin typeface="Meiryo UI" panose="020B0604030504040204" pitchFamily="50" charset="-128"/>
                <a:ea typeface="Meiryo UI" panose="020B0604030504040204" pitchFamily="50" charset="-128"/>
              </a:rPr>
              <a:t>–</a:t>
            </a:r>
            <a:r>
              <a:rPr lang="ja-JP" altLang="en-US" sz="900" dirty="0">
                <a:solidFill>
                  <a:schemeClr val="bg1"/>
                </a:solidFill>
                <a:latin typeface="Meiryo UI" panose="020B0604030504040204" pitchFamily="50" charset="-128"/>
                <a:ea typeface="Meiryo UI" panose="020B0604030504040204" pitchFamily="50" charset="-128"/>
              </a:rPr>
              <a:t> バイオディーゼル）</a:t>
            </a:r>
          </a:p>
        </p:txBody>
      </p:sp>
      <p:sp>
        <p:nvSpPr>
          <p:cNvPr id="96" name="正方形/長方形 95">
            <a:extLst>
              <a:ext uri="{FF2B5EF4-FFF2-40B4-BE49-F238E27FC236}">
                <a16:creationId xmlns:a16="http://schemas.microsoft.com/office/drawing/2014/main" id="{B763F50D-8145-4FB4-AA2F-30050136B7B7}"/>
              </a:ext>
            </a:extLst>
          </p:cNvPr>
          <p:cNvSpPr/>
          <p:nvPr/>
        </p:nvSpPr>
        <p:spPr bwMode="auto">
          <a:xfrm>
            <a:off x="4543074" y="2422534"/>
            <a:ext cx="1908001" cy="360000"/>
          </a:xfrm>
          <a:prstGeom prst="rect">
            <a:avLst/>
          </a:prstGeom>
          <a:solidFill>
            <a:schemeClr val="bg1"/>
          </a:solidFill>
          <a:ln w="9525">
            <a:solidFill>
              <a:schemeClr val="tx1"/>
            </a:solidFill>
            <a:prstDash val="dash"/>
            <a:miter lim="800000"/>
            <a:headEnd/>
            <a:tailEnd/>
          </a:ln>
          <a:effectLst/>
        </p:spPr>
        <p:txBody>
          <a:bodyPr wrap="square" rtlCol="0" anchor="ctr"/>
          <a:lstStyle/>
          <a:p>
            <a:pPr algn="ctr"/>
            <a:r>
              <a:rPr lang="ja-JP" altLang="en-US" sz="1050" dirty="0">
                <a:latin typeface="Meiryo UI" panose="020B0604030504040204" pitchFamily="50" charset="-128"/>
                <a:ea typeface="Meiryo UI" panose="020B0604030504040204" pitchFamily="50" charset="-128"/>
              </a:rPr>
              <a:t>既存ジェット燃料</a:t>
            </a:r>
          </a:p>
        </p:txBody>
      </p:sp>
      <p:cxnSp>
        <p:nvCxnSpPr>
          <p:cNvPr id="135" name="直線矢印コネクタ 134">
            <a:extLst>
              <a:ext uri="{FF2B5EF4-FFF2-40B4-BE49-F238E27FC236}">
                <a16:creationId xmlns:a16="http://schemas.microsoft.com/office/drawing/2014/main" id="{DFF293C1-709F-A1F2-1EAB-AA53EDCBAB7F}"/>
              </a:ext>
            </a:extLst>
          </p:cNvPr>
          <p:cNvCxnSpPr>
            <a:cxnSpLocks/>
            <a:stCxn id="47" idx="3"/>
            <a:endCxn id="95" idx="1"/>
          </p:cNvCxnSpPr>
          <p:nvPr/>
        </p:nvCxnSpPr>
        <p:spPr>
          <a:xfrm flipV="1">
            <a:off x="3967076" y="2152532"/>
            <a:ext cx="575999" cy="2272"/>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38" name="直線矢印コネクタ 137">
            <a:extLst>
              <a:ext uri="{FF2B5EF4-FFF2-40B4-BE49-F238E27FC236}">
                <a16:creationId xmlns:a16="http://schemas.microsoft.com/office/drawing/2014/main" id="{BD8D578E-EDE1-54E2-8B42-70F1DB9A01BB}"/>
              </a:ext>
            </a:extLst>
          </p:cNvPr>
          <p:cNvCxnSpPr>
            <a:cxnSpLocks/>
          </p:cNvCxnSpPr>
          <p:nvPr/>
        </p:nvCxnSpPr>
        <p:spPr>
          <a:xfrm>
            <a:off x="3967076" y="1704805"/>
            <a:ext cx="576000" cy="0"/>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45" name="コネクタ: カギ線 144">
            <a:extLst>
              <a:ext uri="{FF2B5EF4-FFF2-40B4-BE49-F238E27FC236}">
                <a16:creationId xmlns:a16="http://schemas.microsoft.com/office/drawing/2014/main" id="{17875A67-3723-C58D-4DC2-6FE78A92B724}"/>
              </a:ext>
            </a:extLst>
          </p:cNvPr>
          <p:cNvCxnSpPr>
            <a:cxnSpLocks/>
            <a:stCxn id="94" idx="3"/>
            <a:endCxn id="96" idx="3"/>
          </p:cNvCxnSpPr>
          <p:nvPr/>
        </p:nvCxnSpPr>
        <p:spPr>
          <a:xfrm>
            <a:off x="6451075" y="1702533"/>
            <a:ext cx="12700" cy="900001"/>
          </a:xfrm>
          <a:prstGeom prst="bentConnector3">
            <a:avLst>
              <a:gd name="adj1" fmla="val 1941732"/>
            </a:avLst>
          </a:prstGeom>
          <a:ln w="6350" cap="rnd">
            <a:solidFill>
              <a:schemeClr val="tx1"/>
            </a:solidFill>
            <a:prstDash val="solid"/>
            <a:round/>
            <a:tailEnd type="none"/>
          </a:ln>
        </p:spPr>
        <p:style>
          <a:lnRef idx="1">
            <a:schemeClr val="accent1"/>
          </a:lnRef>
          <a:fillRef idx="0">
            <a:schemeClr val="accent1"/>
          </a:fillRef>
          <a:effectRef idx="0">
            <a:schemeClr val="accent1"/>
          </a:effectRef>
          <a:fontRef idx="minor">
            <a:schemeClr val="tx1"/>
          </a:fontRef>
        </p:style>
      </p:cxnSp>
      <p:sp>
        <p:nvSpPr>
          <p:cNvPr id="150" name="テキスト ボックス 149">
            <a:extLst>
              <a:ext uri="{FF2B5EF4-FFF2-40B4-BE49-F238E27FC236}">
                <a16:creationId xmlns:a16="http://schemas.microsoft.com/office/drawing/2014/main" id="{EB716F3E-5257-ED94-13EA-9E6B6C2FA2FC}"/>
              </a:ext>
            </a:extLst>
          </p:cNvPr>
          <p:cNvSpPr txBox="1"/>
          <p:nvPr/>
        </p:nvSpPr>
        <p:spPr>
          <a:xfrm>
            <a:off x="6699145" y="1812808"/>
            <a:ext cx="360000" cy="18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混合</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52" name="正方形/長方形 151">
            <a:extLst>
              <a:ext uri="{FF2B5EF4-FFF2-40B4-BE49-F238E27FC236}">
                <a16:creationId xmlns:a16="http://schemas.microsoft.com/office/drawing/2014/main" id="{B795BBB9-6E35-BB76-F57F-07FBA6A51092}"/>
              </a:ext>
            </a:extLst>
          </p:cNvPr>
          <p:cNvSpPr/>
          <p:nvPr/>
        </p:nvSpPr>
        <p:spPr bwMode="auto">
          <a:xfrm>
            <a:off x="9511074" y="1974804"/>
            <a:ext cx="1908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F</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（船舶・トラック等他業種での利用）</a:t>
            </a:r>
          </a:p>
        </p:txBody>
      </p:sp>
      <p:cxnSp>
        <p:nvCxnSpPr>
          <p:cNvPr id="153" name="直線矢印コネクタ 152">
            <a:extLst>
              <a:ext uri="{FF2B5EF4-FFF2-40B4-BE49-F238E27FC236}">
                <a16:creationId xmlns:a16="http://schemas.microsoft.com/office/drawing/2014/main" id="{4CD96448-D8C1-3E77-FE9C-F0083C13A89B}"/>
              </a:ext>
            </a:extLst>
          </p:cNvPr>
          <p:cNvCxnSpPr>
            <a:cxnSpLocks/>
            <a:endCxn id="152" idx="1"/>
          </p:cNvCxnSpPr>
          <p:nvPr/>
        </p:nvCxnSpPr>
        <p:spPr>
          <a:xfrm>
            <a:off x="6811429" y="2154805"/>
            <a:ext cx="2699645" cy="0"/>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57" name="正方形/長方形 156">
            <a:extLst>
              <a:ext uri="{FF2B5EF4-FFF2-40B4-BE49-F238E27FC236}">
                <a16:creationId xmlns:a16="http://schemas.microsoft.com/office/drawing/2014/main" id="{62BE44C4-E13D-E1AD-F3AB-5DED6332B33D}"/>
              </a:ext>
            </a:extLst>
          </p:cNvPr>
          <p:cNvSpPr/>
          <p:nvPr/>
        </p:nvSpPr>
        <p:spPr bwMode="auto">
          <a:xfrm>
            <a:off x="9511074" y="2424804"/>
            <a:ext cx="1908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G</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（航空業界での利用）</a:t>
            </a:r>
          </a:p>
        </p:txBody>
      </p:sp>
      <p:sp>
        <p:nvSpPr>
          <p:cNvPr id="161" name="正方形/長方形 160">
            <a:extLst>
              <a:ext uri="{FF2B5EF4-FFF2-40B4-BE49-F238E27FC236}">
                <a16:creationId xmlns:a16="http://schemas.microsoft.com/office/drawing/2014/main" id="{8E93B744-4FDF-1657-FE0F-51A0666F7612}"/>
              </a:ext>
            </a:extLst>
          </p:cNvPr>
          <p:cNvSpPr/>
          <p:nvPr/>
        </p:nvSpPr>
        <p:spPr bwMode="auto">
          <a:xfrm>
            <a:off x="6841885" y="2421895"/>
            <a:ext cx="900000" cy="360002"/>
          </a:xfrm>
          <a:prstGeom prst="rect">
            <a:avLst/>
          </a:prstGeom>
          <a:solidFill>
            <a:schemeClr val="accent4"/>
          </a:solidFill>
          <a:ln w="9525">
            <a:noFill/>
            <a:miter lim="800000"/>
            <a:headEnd/>
            <a:tailEnd/>
          </a:ln>
          <a:effectLst/>
        </p:spPr>
        <p:txBody>
          <a:bodyPr wrap="square" rtlCol="0" anchor="ctr"/>
          <a:lstStyle/>
          <a:p>
            <a:pPr algn="ctr"/>
            <a:r>
              <a:rPr lang="ja-JP" altLang="en-US" sz="1050" dirty="0">
                <a:solidFill>
                  <a:schemeClr val="bg1"/>
                </a:solidFill>
                <a:latin typeface="Meiryo UI" panose="020B0604030504040204" pitchFamily="50" charset="-128"/>
                <a:ea typeface="Meiryo UI" panose="020B0604030504040204" pitchFamily="50" charset="-128"/>
              </a:rPr>
              <a:t>自社</a:t>
            </a:r>
            <a:endParaRPr lang="en-US" altLang="ja-JP" sz="1050" dirty="0">
              <a:solidFill>
                <a:schemeClr val="bg1"/>
              </a:solidFill>
              <a:latin typeface="Meiryo UI" panose="020B0604030504040204" pitchFamily="50" charset="-128"/>
              <a:ea typeface="Meiryo UI" panose="020B0604030504040204" pitchFamily="50" charset="-128"/>
            </a:endParaRPr>
          </a:p>
          <a:p>
            <a:pPr algn="ctr"/>
            <a:r>
              <a:rPr lang="ja-JP" altLang="en-US" sz="900" dirty="0">
                <a:solidFill>
                  <a:schemeClr val="bg1"/>
                </a:solidFill>
                <a:latin typeface="Meiryo UI" panose="020B0604030504040204" pitchFamily="50" charset="-128"/>
                <a:ea typeface="Meiryo UI" panose="020B0604030504040204" pitchFamily="50" charset="-128"/>
              </a:rPr>
              <a:t>（混合燃料）</a:t>
            </a:r>
          </a:p>
        </p:txBody>
      </p:sp>
      <p:cxnSp>
        <p:nvCxnSpPr>
          <p:cNvPr id="165" name="直線矢印コネクタ 164">
            <a:extLst>
              <a:ext uri="{FF2B5EF4-FFF2-40B4-BE49-F238E27FC236}">
                <a16:creationId xmlns:a16="http://schemas.microsoft.com/office/drawing/2014/main" id="{DCBB0755-8E5A-1410-E8C7-0DC22E5948FE}"/>
              </a:ext>
            </a:extLst>
          </p:cNvPr>
          <p:cNvCxnSpPr>
            <a:cxnSpLocks/>
          </p:cNvCxnSpPr>
          <p:nvPr/>
        </p:nvCxnSpPr>
        <p:spPr>
          <a:xfrm flipV="1">
            <a:off x="6451075" y="2154805"/>
            <a:ext cx="144000" cy="0"/>
          </a:xfrm>
          <a:prstGeom prst="straightConnector1">
            <a:avLst/>
          </a:prstGeom>
          <a:ln w="6350">
            <a:solidFill>
              <a:schemeClr val="tx1"/>
            </a:solidFill>
            <a:tailEnd type="none" w="med" len="med"/>
          </a:ln>
        </p:spPr>
        <p:style>
          <a:lnRef idx="1">
            <a:schemeClr val="accent1"/>
          </a:lnRef>
          <a:fillRef idx="0">
            <a:schemeClr val="accent1"/>
          </a:fillRef>
          <a:effectRef idx="0">
            <a:schemeClr val="accent1"/>
          </a:effectRef>
          <a:fontRef idx="minor">
            <a:schemeClr val="tx1"/>
          </a:fontRef>
        </p:style>
      </p:cxnSp>
      <p:sp>
        <p:nvSpPr>
          <p:cNvPr id="183" name="円弧 182">
            <a:extLst>
              <a:ext uri="{FF2B5EF4-FFF2-40B4-BE49-F238E27FC236}">
                <a16:creationId xmlns:a16="http://schemas.microsoft.com/office/drawing/2014/main" id="{7ED4E25E-0CE0-2B5B-FEC8-5A159139DE96}"/>
              </a:ext>
            </a:extLst>
          </p:cNvPr>
          <p:cNvSpPr/>
          <p:nvPr/>
        </p:nvSpPr>
        <p:spPr>
          <a:xfrm rot="19632672">
            <a:off x="6574864" y="2095517"/>
            <a:ext cx="268301" cy="270738"/>
          </a:xfrm>
          <a:prstGeom prst="arc">
            <a:avLst>
              <a:gd name="adj1" fmla="val 14815203"/>
              <a:gd name="adj2" fmla="val 0"/>
            </a:avLst>
          </a:prstGeom>
          <a:ln w="635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US"/>
          </a:p>
        </p:txBody>
      </p:sp>
      <p:cxnSp>
        <p:nvCxnSpPr>
          <p:cNvPr id="184" name="直線矢印コネクタ 183">
            <a:extLst>
              <a:ext uri="{FF2B5EF4-FFF2-40B4-BE49-F238E27FC236}">
                <a16:creationId xmlns:a16="http://schemas.microsoft.com/office/drawing/2014/main" id="{C99C78DB-8BB4-1699-B1C9-6BCC9452E5B3}"/>
              </a:ext>
            </a:extLst>
          </p:cNvPr>
          <p:cNvCxnSpPr>
            <a:cxnSpLocks/>
            <a:stCxn id="199" idx="3"/>
            <a:endCxn id="157" idx="1"/>
          </p:cNvCxnSpPr>
          <p:nvPr/>
        </p:nvCxnSpPr>
        <p:spPr>
          <a:xfrm>
            <a:off x="8971074" y="2601896"/>
            <a:ext cx="540000" cy="2909"/>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99" name="正方形/長方形 198">
            <a:extLst>
              <a:ext uri="{FF2B5EF4-FFF2-40B4-BE49-F238E27FC236}">
                <a16:creationId xmlns:a16="http://schemas.microsoft.com/office/drawing/2014/main" id="{3AD64142-6D69-A9DF-98BA-F57895AABA2A}"/>
              </a:ext>
            </a:extLst>
          </p:cNvPr>
          <p:cNvSpPr/>
          <p:nvPr/>
        </p:nvSpPr>
        <p:spPr bwMode="auto">
          <a:xfrm>
            <a:off x="7783074" y="2421895"/>
            <a:ext cx="1188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E</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（輸送・貯蔵業者）</a:t>
            </a:r>
          </a:p>
        </p:txBody>
      </p:sp>
      <p:cxnSp>
        <p:nvCxnSpPr>
          <p:cNvPr id="243" name="コネクタ: カギ線 242">
            <a:extLst>
              <a:ext uri="{FF2B5EF4-FFF2-40B4-BE49-F238E27FC236}">
                <a16:creationId xmlns:a16="http://schemas.microsoft.com/office/drawing/2014/main" id="{5CE83344-A576-E263-7007-CAF84DDC3029}"/>
              </a:ext>
            </a:extLst>
          </p:cNvPr>
          <p:cNvCxnSpPr>
            <a:cxnSpLocks/>
            <a:endCxn id="161" idx="0"/>
          </p:cNvCxnSpPr>
          <p:nvPr/>
        </p:nvCxnSpPr>
        <p:spPr>
          <a:xfrm>
            <a:off x="6709014" y="2242285"/>
            <a:ext cx="582871" cy="179610"/>
          </a:xfrm>
          <a:prstGeom prst="bentConnector2">
            <a:avLst/>
          </a:prstGeom>
          <a:ln w="6350" cap="rnd">
            <a:solidFill>
              <a:schemeClr val="tx1"/>
            </a:solidFill>
            <a:prstDash val="solid"/>
            <a:round/>
            <a:tailEnd type="triangle"/>
          </a:ln>
        </p:spPr>
        <p:style>
          <a:lnRef idx="1">
            <a:schemeClr val="accent1"/>
          </a:lnRef>
          <a:fillRef idx="0">
            <a:schemeClr val="accent1"/>
          </a:fillRef>
          <a:effectRef idx="0">
            <a:schemeClr val="accent1"/>
          </a:effectRef>
          <a:fontRef idx="minor">
            <a:schemeClr val="tx1"/>
          </a:fontRef>
        </p:style>
      </p:cxnSp>
      <p:cxnSp>
        <p:nvCxnSpPr>
          <p:cNvPr id="247" name="直線矢印コネクタ 246">
            <a:extLst>
              <a:ext uri="{FF2B5EF4-FFF2-40B4-BE49-F238E27FC236}">
                <a16:creationId xmlns:a16="http://schemas.microsoft.com/office/drawing/2014/main" id="{9DBD2765-4688-C106-878A-22C8F0604F5A}"/>
              </a:ext>
            </a:extLst>
          </p:cNvPr>
          <p:cNvCxnSpPr>
            <a:cxnSpLocks/>
          </p:cNvCxnSpPr>
          <p:nvPr/>
        </p:nvCxnSpPr>
        <p:spPr>
          <a:xfrm>
            <a:off x="7636479" y="2601896"/>
            <a:ext cx="252000" cy="0"/>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264" name="正方形/長方形 263">
            <a:extLst>
              <a:ext uri="{FF2B5EF4-FFF2-40B4-BE49-F238E27FC236}">
                <a16:creationId xmlns:a16="http://schemas.microsoft.com/office/drawing/2014/main" id="{F785AEA1-5C6F-4682-423E-41614E50AA65}"/>
              </a:ext>
            </a:extLst>
          </p:cNvPr>
          <p:cNvSpPr/>
          <p:nvPr/>
        </p:nvSpPr>
        <p:spPr bwMode="auto">
          <a:xfrm flipV="1">
            <a:off x="1555075" y="2861854"/>
            <a:ext cx="9899999" cy="1332000"/>
          </a:xfrm>
          <a:prstGeom prst="rect">
            <a:avLst/>
          </a:prstGeom>
          <a:solidFill>
            <a:schemeClr val="accent2">
              <a:lumMod val="20000"/>
              <a:lumOff val="80000"/>
            </a:schemeClr>
          </a:solidFill>
          <a:ln w="9525">
            <a:solidFill>
              <a:schemeClr val="accent2"/>
            </a:solidFill>
            <a:prstDash val="dash"/>
            <a:miter lim="800000"/>
            <a:headEnd/>
            <a:tailEnd/>
          </a:ln>
          <a:effectLst/>
        </p:spPr>
        <p:txBody>
          <a:bodyPr wrap="square" rtlCol="0" anchor="b"/>
          <a:lstStyle/>
          <a:p>
            <a:endParaRPr lang="ja-JP" altLang="en-US" sz="1400">
              <a:latin typeface="Meiryo UI" panose="020B0604030504040204" pitchFamily="50" charset="-128"/>
              <a:ea typeface="Meiryo UI" panose="020B0604030504040204" pitchFamily="50" charset="-128"/>
            </a:endParaRPr>
          </a:p>
        </p:txBody>
      </p:sp>
      <p:sp>
        <p:nvSpPr>
          <p:cNvPr id="265" name="正方形/長方形 264">
            <a:extLst>
              <a:ext uri="{FF2B5EF4-FFF2-40B4-BE49-F238E27FC236}">
                <a16:creationId xmlns:a16="http://schemas.microsoft.com/office/drawing/2014/main" id="{A6999C3E-DFE3-21AE-5F2A-52CAED706D87}"/>
              </a:ext>
            </a:extLst>
          </p:cNvPr>
          <p:cNvSpPr/>
          <p:nvPr/>
        </p:nvSpPr>
        <p:spPr bwMode="auto">
          <a:xfrm>
            <a:off x="3679076" y="2897854"/>
            <a:ext cx="288000" cy="1260000"/>
          </a:xfrm>
          <a:prstGeom prst="rect">
            <a:avLst/>
          </a:prstGeom>
          <a:solidFill>
            <a:schemeClr val="bg1"/>
          </a:solidFill>
          <a:ln w="9525">
            <a:solidFill>
              <a:schemeClr val="tx1"/>
            </a:solidFill>
            <a:miter lim="800000"/>
            <a:headEnd/>
            <a:tailEnd/>
          </a:ln>
          <a:effectLst/>
        </p:spPr>
        <p:txBody>
          <a:bodyPr vert="eaVert" wrap="square" rtlCol="0" anchor="ctr"/>
          <a:lstStyle/>
          <a:p>
            <a:pPr algn="ctr"/>
            <a:r>
              <a:rPr lang="en-US" altLang="ja-JP" sz="1050" dirty="0">
                <a:latin typeface="Meiryo UI" panose="020B0604030504040204" pitchFamily="50" charset="-128"/>
                <a:ea typeface="Meiryo UI" panose="020B0604030504040204" pitchFamily="50" charset="-128"/>
              </a:rPr>
              <a:t>G</a:t>
            </a:r>
            <a:r>
              <a:rPr lang="ja-JP" altLang="en-US" sz="1050" dirty="0">
                <a:latin typeface="Meiryo UI" panose="020B0604030504040204" pitchFamily="50" charset="-128"/>
                <a:ea typeface="Meiryo UI" panose="020B0604030504040204" pitchFamily="50" charset="-128"/>
              </a:rPr>
              <a:t>社（収集）</a:t>
            </a:r>
          </a:p>
        </p:txBody>
      </p:sp>
      <p:sp>
        <p:nvSpPr>
          <p:cNvPr id="266" name="正方形/長方形 265">
            <a:extLst>
              <a:ext uri="{FF2B5EF4-FFF2-40B4-BE49-F238E27FC236}">
                <a16:creationId xmlns:a16="http://schemas.microsoft.com/office/drawing/2014/main" id="{40976E92-922B-DF1D-71C3-319DF0A4AA4B}"/>
              </a:ext>
            </a:extLst>
          </p:cNvPr>
          <p:cNvSpPr/>
          <p:nvPr/>
        </p:nvSpPr>
        <p:spPr bwMode="auto">
          <a:xfrm>
            <a:off x="1591075" y="3122853"/>
            <a:ext cx="936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H</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（〇〇）</a:t>
            </a:r>
            <a:endParaRPr lang="en-US" altLang="ja-JP" sz="900" dirty="0">
              <a:latin typeface="Meiryo UI" panose="020B0604030504040204" pitchFamily="50" charset="-128"/>
              <a:ea typeface="Meiryo UI" panose="020B0604030504040204" pitchFamily="50" charset="-128"/>
            </a:endParaRPr>
          </a:p>
        </p:txBody>
      </p:sp>
      <p:sp>
        <p:nvSpPr>
          <p:cNvPr id="268" name="正方形/長方形 267">
            <a:extLst>
              <a:ext uri="{FF2B5EF4-FFF2-40B4-BE49-F238E27FC236}">
                <a16:creationId xmlns:a16="http://schemas.microsoft.com/office/drawing/2014/main" id="{C7C662AE-F151-F527-D2F3-A2F5CC59D16F}"/>
              </a:ext>
            </a:extLst>
          </p:cNvPr>
          <p:cNvSpPr/>
          <p:nvPr/>
        </p:nvSpPr>
        <p:spPr bwMode="auto">
          <a:xfrm>
            <a:off x="1591075" y="3571256"/>
            <a:ext cx="936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I</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（〇〇）</a:t>
            </a:r>
            <a:endParaRPr lang="en-US" altLang="ja-JP" sz="900" dirty="0">
              <a:latin typeface="Meiryo UI" panose="020B0604030504040204" pitchFamily="50" charset="-128"/>
              <a:ea typeface="Meiryo UI" panose="020B0604030504040204" pitchFamily="50" charset="-128"/>
            </a:endParaRPr>
          </a:p>
        </p:txBody>
      </p:sp>
      <p:cxnSp>
        <p:nvCxnSpPr>
          <p:cNvPr id="271" name="直線矢印コネクタ 270">
            <a:extLst>
              <a:ext uri="{FF2B5EF4-FFF2-40B4-BE49-F238E27FC236}">
                <a16:creationId xmlns:a16="http://schemas.microsoft.com/office/drawing/2014/main" id="{ED91AB67-4BD2-5209-2439-D6F343304228}"/>
              </a:ext>
            </a:extLst>
          </p:cNvPr>
          <p:cNvCxnSpPr>
            <a:cxnSpLocks/>
          </p:cNvCxnSpPr>
          <p:nvPr/>
        </p:nvCxnSpPr>
        <p:spPr>
          <a:xfrm flipV="1">
            <a:off x="2527075" y="3302854"/>
            <a:ext cx="1152000" cy="0"/>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72" name="直線矢印コネクタ 271">
            <a:extLst>
              <a:ext uri="{FF2B5EF4-FFF2-40B4-BE49-F238E27FC236}">
                <a16:creationId xmlns:a16="http://schemas.microsoft.com/office/drawing/2014/main" id="{9FC0F551-B5F3-F6FB-11A6-15483C537052}"/>
              </a:ext>
            </a:extLst>
          </p:cNvPr>
          <p:cNvCxnSpPr>
            <a:cxnSpLocks/>
            <a:stCxn id="268" idx="3"/>
          </p:cNvCxnSpPr>
          <p:nvPr/>
        </p:nvCxnSpPr>
        <p:spPr>
          <a:xfrm>
            <a:off x="2527075" y="3751257"/>
            <a:ext cx="1152000" cy="0"/>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273" name="テキスト ボックス 272">
            <a:extLst>
              <a:ext uri="{FF2B5EF4-FFF2-40B4-BE49-F238E27FC236}">
                <a16:creationId xmlns:a16="http://schemas.microsoft.com/office/drawing/2014/main" id="{05DCDBA7-F645-D3E7-88F6-3CCB8BA43AC8}"/>
              </a:ext>
            </a:extLst>
          </p:cNvPr>
          <p:cNvSpPr txBox="1"/>
          <p:nvPr/>
        </p:nvSpPr>
        <p:spPr>
          <a:xfrm>
            <a:off x="2815076" y="3802042"/>
            <a:ext cx="576000" cy="18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大豆油・菜種油等</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275" name="テキスト ボックス 274">
            <a:extLst>
              <a:ext uri="{FF2B5EF4-FFF2-40B4-BE49-F238E27FC236}">
                <a16:creationId xmlns:a16="http://schemas.microsoft.com/office/drawing/2014/main" id="{D04C3C91-FFB5-210B-7CF4-0F7DE90337F7}"/>
              </a:ext>
            </a:extLst>
          </p:cNvPr>
          <p:cNvSpPr txBox="1"/>
          <p:nvPr/>
        </p:nvSpPr>
        <p:spPr>
          <a:xfrm>
            <a:off x="2689076" y="3082130"/>
            <a:ext cx="828000" cy="18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廃食油・獣油</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276" name="正方形/長方形 275">
            <a:extLst>
              <a:ext uri="{FF2B5EF4-FFF2-40B4-BE49-F238E27FC236}">
                <a16:creationId xmlns:a16="http://schemas.microsoft.com/office/drawing/2014/main" id="{530460BC-3E42-CDCE-2357-3833916A9A9D}"/>
              </a:ext>
            </a:extLst>
          </p:cNvPr>
          <p:cNvSpPr/>
          <p:nvPr/>
        </p:nvSpPr>
        <p:spPr bwMode="auto">
          <a:xfrm>
            <a:off x="4543075" y="2895582"/>
            <a:ext cx="1908000" cy="360002"/>
          </a:xfrm>
          <a:prstGeom prst="rect">
            <a:avLst/>
          </a:prstGeom>
          <a:solidFill>
            <a:schemeClr val="accent4"/>
          </a:solidFill>
          <a:ln w="9525">
            <a:noFill/>
            <a:miter lim="800000"/>
            <a:headEnd/>
            <a:tailEnd/>
          </a:ln>
          <a:effectLst/>
        </p:spPr>
        <p:txBody>
          <a:bodyPr wrap="square" rtlCol="0" anchor="ctr"/>
          <a:lstStyle/>
          <a:p>
            <a:pPr algn="ctr"/>
            <a:r>
              <a:rPr lang="ja-JP" altLang="en-US" sz="1050" dirty="0">
                <a:solidFill>
                  <a:schemeClr val="bg1"/>
                </a:solidFill>
                <a:latin typeface="Meiryo UI" panose="020B0604030504040204" pitchFamily="50" charset="-128"/>
                <a:ea typeface="Meiryo UI" panose="020B0604030504040204" pitchFamily="50" charset="-128"/>
              </a:rPr>
              <a:t>自社</a:t>
            </a:r>
            <a:endParaRPr lang="en-US" altLang="ja-JP" sz="1050" dirty="0">
              <a:solidFill>
                <a:schemeClr val="bg1"/>
              </a:solidFill>
              <a:latin typeface="Meiryo UI" panose="020B0604030504040204" pitchFamily="50" charset="-128"/>
              <a:ea typeface="Meiryo UI" panose="020B0604030504040204" pitchFamily="50" charset="-128"/>
            </a:endParaRPr>
          </a:p>
          <a:p>
            <a:pPr algn="ctr"/>
            <a:r>
              <a:rPr lang="ja-JP" altLang="en-US" sz="900" dirty="0">
                <a:solidFill>
                  <a:schemeClr val="bg1"/>
                </a:solidFill>
                <a:latin typeface="Meiryo UI" panose="020B0604030504040204" pitchFamily="50" charset="-128"/>
                <a:ea typeface="Meiryo UI" panose="020B0604030504040204" pitchFamily="50" charset="-128"/>
              </a:rPr>
              <a:t>（ニート</a:t>
            </a:r>
            <a:r>
              <a:rPr lang="en-US" altLang="ja-JP" sz="900" dirty="0">
                <a:solidFill>
                  <a:schemeClr val="bg1"/>
                </a:solidFill>
                <a:latin typeface="Meiryo UI" panose="020B0604030504040204" pitchFamily="50" charset="-128"/>
                <a:ea typeface="Meiryo UI" panose="020B0604030504040204" pitchFamily="50" charset="-128"/>
              </a:rPr>
              <a:t>SAF</a:t>
            </a:r>
            <a:r>
              <a:rPr lang="ja-JP" altLang="en-US" sz="900" dirty="0">
                <a:solidFill>
                  <a:schemeClr val="bg1"/>
                </a:solidFill>
                <a:latin typeface="Meiryo UI" panose="020B0604030504040204" pitchFamily="50" charset="-128"/>
                <a:ea typeface="Meiryo UI" panose="020B0604030504040204" pitchFamily="50" charset="-128"/>
              </a:rPr>
              <a:t>）</a:t>
            </a:r>
          </a:p>
        </p:txBody>
      </p:sp>
      <p:sp>
        <p:nvSpPr>
          <p:cNvPr id="277" name="正方形/長方形 276">
            <a:extLst>
              <a:ext uri="{FF2B5EF4-FFF2-40B4-BE49-F238E27FC236}">
                <a16:creationId xmlns:a16="http://schemas.microsoft.com/office/drawing/2014/main" id="{7BD07775-D9D6-CF8B-4985-36CF68B00860}"/>
              </a:ext>
            </a:extLst>
          </p:cNvPr>
          <p:cNvSpPr/>
          <p:nvPr/>
        </p:nvSpPr>
        <p:spPr bwMode="auto">
          <a:xfrm>
            <a:off x="4543075" y="3345582"/>
            <a:ext cx="1908000" cy="360000"/>
          </a:xfrm>
          <a:prstGeom prst="rect">
            <a:avLst/>
          </a:prstGeom>
          <a:solidFill>
            <a:schemeClr val="accent4"/>
          </a:solidFill>
          <a:ln w="9525">
            <a:noFill/>
            <a:miter lim="800000"/>
            <a:headEnd/>
            <a:tailEnd/>
          </a:ln>
          <a:effectLst/>
        </p:spPr>
        <p:txBody>
          <a:bodyPr wrap="square" rtlCol="0" anchor="ctr"/>
          <a:lstStyle/>
          <a:p>
            <a:pPr algn="ctr"/>
            <a:r>
              <a:rPr lang="ja-JP" altLang="en-US" sz="1050" dirty="0">
                <a:solidFill>
                  <a:schemeClr val="bg1"/>
                </a:solidFill>
                <a:latin typeface="Meiryo UI" panose="020B0604030504040204" pitchFamily="50" charset="-128"/>
                <a:ea typeface="Meiryo UI" panose="020B0604030504040204" pitchFamily="50" charset="-128"/>
              </a:rPr>
              <a:t>自社</a:t>
            </a:r>
            <a:endParaRPr lang="en-US" altLang="ja-JP" sz="1050" dirty="0">
              <a:solidFill>
                <a:schemeClr val="bg1"/>
              </a:solidFill>
              <a:latin typeface="Meiryo UI" panose="020B0604030504040204" pitchFamily="50" charset="-128"/>
              <a:ea typeface="Meiryo UI" panose="020B0604030504040204" pitchFamily="50" charset="-128"/>
            </a:endParaRPr>
          </a:p>
          <a:p>
            <a:pPr algn="ctr"/>
            <a:r>
              <a:rPr lang="ja-JP" altLang="en-US" sz="900" dirty="0">
                <a:solidFill>
                  <a:schemeClr val="bg1"/>
                </a:solidFill>
                <a:latin typeface="Meiryo UI" panose="020B0604030504040204" pitchFamily="50" charset="-128"/>
                <a:ea typeface="Meiryo UI" panose="020B0604030504040204" pitchFamily="50" charset="-128"/>
              </a:rPr>
              <a:t>（連産品 </a:t>
            </a:r>
            <a:r>
              <a:rPr lang="en-US" altLang="ja-JP" sz="900" dirty="0">
                <a:solidFill>
                  <a:schemeClr val="bg1"/>
                </a:solidFill>
                <a:latin typeface="Meiryo UI" panose="020B0604030504040204" pitchFamily="50" charset="-128"/>
                <a:ea typeface="Meiryo UI" panose="020B0604030504040204" pitchFamily="50" charset="-128"/>
              </a:rPr>
              <a:t>–</a:t>
            </a:r>
            <a:r>
              <a:rPr lang="ja-JP" altLang="en-US" sz="900" dirty="0">
                <a:solidFill>
                  <a:schemeClr val="bg1"/>
                </a:solidFill>
                <a:latin typeface="Meiryo UI" panose="020B0604030504040204" pitchFamily="50" charset="-128"/>
                <a:ea typeface="Meiryo UI" panose="020B0604030504040204" pitchFamily="50" charset="-128"/>
              </a:rPr>
              <a:t> バイオディーゼル）</a:t>
            </a:r>
          </a:p>
        </p:txBody>
      </p:sp>
      <p:sp>
        <p:nvSpPr>
          <p:cNvPr id="278" name="正方形/長方形 277">
            <a:extLst>
              <a:ext uri="{FF2B5EF4-FFF2-40B4-BE49-F238E27FC236}">
                <a16:creationId xmlns:a16="http://schemas.microsoft.com/office/drawing/2014/main" id="{9A3FB7DE-C75A-FAFB-5497-FF0ADE595996}"/>
              </a:ext>
            </a:extLst>
          </p:cNvPr>
          <p:cNvSpPr/>
          <p:nvPr/>
        </p:nvSpPr>
        <p:spPr bwMode="auto">
          <a:xfrm>
            <a:off x="4543074" y="3795584"/>
            <a:ext cx="1908001" cy="360000"/>
          </a:xfrm>
          <a:prstGeom prst="rect">
            <a:avLst/>
          </a:prstGeom>
          <a:solidFill>
            <a:schemeClr val="bg1"/>
          </a:solidFill>
          <a:ln w="9525">
            <a:solidFill>
              <a:schemeClr val="tx1"/>
            </a:solidFill>
            <a:prstDash val="dash"/>
            <a:miter lim="800000"/>
            <a:headEnd/>
            <a:tailEnd/>
          </a:ln>
          <a:effectLst/>
        </p:spPr>
        <p:txBody>
          <a:bodyPr wrap="square" rtlCol="0" anchor="ctr"/>
          <a:lstStyle/>
          <a:p>
            <a:pPr algn="ctr"/>
            <a:r>
              <a:rPr lang="ja-JP" altLang="en-US" sz="1050" dirty="0">
                <a:latin typeface="Meiryo UI" panose="020B0604030504040204" pitchFamily="50" charset="-128"/>
                <a:ea typeface="Meiryo UI" panose="020B0604030504040204" pitchFamily="50" charset="-128"/>
              </a:rPr>
              <a:t>既存ジェット燃料</a:t>
            </a:r>
          </a:p>
        </p:txBody>
      </p:sp>
      <p:cxnSp>
        <p:nvCxnSpPr>
          <p:cNvPr id="279" name="直線矢印コネクタ 278">
            <a:extLst>
              <a:ext uri="{FF2B5EF4-FFF2-40B4-BE49-F238E27FC236}">
                <a16:creationId xmlns:a16="http://schemas.microsoft.com/office/drawing/2014/main" id="{70C15DF2-5BDA-9E42-6118-E43259FCB305}"/>
              </a:ext>
            </a:extLst>
          </p:cNvPr>
          <p:cNvCxnSpPr>
            <a:cxnSpLocks/>
            <a:stCxn id="265" idx="3"/>
            <a:endCxn id="277" idx="1"/>
          </p:cNvCxnSpPr>
          <p:nvPr/>
        </p:nvCxnSpPr>
        <p:spPr>
          <a:xfrm flipV="1">
            <a:off x="3967076" y="3525582"/>
            <a:ext cx="575999" cy="2272"/>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80" name="直線矢印コネクタ 279">
            <a:extLst>
              <a:ext uri="{FF2B5EF4-FFF2-40B4-BE49-F238E27FC236}">
                <a16:creationId xmlns:a16="http://schemas.microsoft.com/office/drawing/2014/main" id="{94673D66-6DC6-58FD-3B18-1007673075F7}"/>
              </a:ext>
            </a:extLst>
          </p:cNvPr>
          <p:cNvCxnSpPr>
            <a:cxnSpLocks/>
          </p:cNvCxnSpPr>
          <p:nvPr/>
        </p:nvCxnSpPr>
        <p:spPr>
          <a:xfrm>
            <a:off x="3967076" y="3077855"/>
            <a:ext cx="576000" cy="0"/>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81" name="コネクタ: カギ線 280">
            <a:extLst>
              <a:ext uri="{FF2B5EF4-FFF2-40B4-BE49-F238E27FC236}">
                <a16:creationId xmlns:a16="http://schemas.microsoft.com/office/drawing/2014/main" id="{7573B74F-DEB4-CDFD-2A85-BCF5D625CC1C}"/>
              </a:ext>
            </a:extLst>
          </p:cNvPr>
          <p:cNvCxnSpPr>
            <a:cxnSpLocks/>
            <a:stCxn id="276" idx="3"/>
            <a:endCxn id="278" idx="3"/>
          </p:cNvCxnSpPr>
          <p:nvPr/>
        </p:nvCxnSpPr>
        <p:spPr>
          <a:xfrm>
            <a:off x="6451075" y="3075583"/>
            <a:ext cx="12700" cy="900001"/>
          </a:xfrm>
          <a:prstGeom prst="bentConnector3">
            <a:avLst>
              <a:gd name="adj1" fmla="val 1941732"/>
            </a:avLst>
          </a:prstGeom>
          <a:ln w="6350" cap="rnd">
            <a:solidFill>
              <a:schemeClr val="tx1"/>
            </a:solidFill>
            <a:prstDash val="solid"/>
            <a:round/>
            <a:tailEnd type="none"/>
          </a:ln>
        </p:spPr>
        <p:style>
          <a:lnRef idx="1">
            <a:schemeClr val="accent1"/>
          </a:lnRef>
          <a:fillRef idx="0">
            <a:schemeClr val="accent1"/>
          </a:fillRef>
          <a:effectRef idx="0">
            <a:schemeClr val="accent1"/>
          </a:effectRef>
          <a:fontRef idx="minor">
            <a:schemeClr val="tx1"/>
          </a:fontRef>
        </p:style>
      </p:cxnSp>
      <p:sp>
        <p:nvSpPr>
          <p:cNvPr id="282" name="テキスト ボックス 281">
            <a:extLst>
              <a:ext uri="{FF2B5EF4-FFF2-40B4-BE49-F238E27FC236}">
                <a16:creationId xmlns:a16="http://schemas.microsoft.com/office/drawing/2014/main" id="{BB883167-E762-7487-BDF8-CDD48BF8E028}"/>
              </a:ext>
            </a:extLst>
          </p:cNvPr>
          <p:cNvSpPr txBox="1"/>
          <p:nvPr/>
        </p:nvSpPr>
        <p:spPr>
          <a:xfrm>
            <a:off x="6699145" y="3185858"/>
            <a:ext cx="360000" cy="18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混合</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283" name="正方形/長方形 282">
            <a:extLst>
              <a:ext uri="{FF2B5EF4-FFF2-40B4-BE49-F238E27FC236}">
                <a16:creationId xmlns:a16="http://schemas.microsoft.com/office/drawing/2014/main" id="{E7134AD6-9BD7-1544-3E6D-641870C3D87C}"/>
              </a:ext>
            </a:extLst>
          </p:cNvPr>
          <p:cNvSpPr/>
          <p:nvPr/>
        </p:nvSpPr>
        <p:spPr bwMode="auto">
          <a:xfrm>
            <a:off x="9511074" y="3347854"/>
            <a:ext cx="1908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L</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（船舶・トラック等他業種での利用）</a:t>
            </a:r>
          </a:p>
        </p:txBody>
      </p:sp>
      <p:cxnSp>
        <p:nvCxnSpPr>
          <p:cNvPr id="284" name="直線矢印コネクタ 283">
            <a:extLst>
              <a:ext uri="{FF2B5EF4-FFF2-40B4-BE49-F238E27FC236}">
                <a16:creationId xmlns:a16="http://schemas.microsoft.com/office/drawing/2014/main" id="{273EFA0A-8336-E6EC-4B52-24DFC2A9CF95}"/>
              </a:ext>
            </a:extLst>
          </p:cNvPr>
          <p:cNvCxnSpPr>
            <a:cxnSpLocks/>
            <a:endCxn id="283" idx="1"/>
          </p:cNvCxnSpPr>
          <p:nvPr/>
        </p:nvCxnSpPr>
        <p:spPr>
          <a:xfrm>
            <a:off x="6811429" y="3527855"/>
            <a:ext cx="2699645" cy="0"/>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285" name="正方形/長方形 284">
            <a:extLst>
              <a:ext uri="{FF2B5EF4-FFF2-40B4-BE49-F238E27FC236}">
                <a16:creationId xmlns:a16="http://schemas.microsoft.com/office/drawing/2014/main" id="{77658DD2-170C-F8B2-AE6D-7AC6E8075308}"/>
              </a:ext>
            </a:extLst>
          </p:cNvPr>
          <p:cNvSpPr/>
          <p:nvPr/>
        </p:nvSpPr>
        <p:spPr bwMode="auto">
          <a:xfrm>
            <a:off x="9511074" y="3797854"/>
            <a:ext cx="1908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M</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（航空業界での利用）</a:t>
            </a:r>
          </a:p>
        </p:txBody>
      </p:sp>
      <p:sp>
        <p:nvSpPr>
          <p:cNvPr id="286" name="正方形/長方形 285">
            <a:extLst>
              <a:ext uri="{FF2B5EF4-FFF2-40B4-BE49-F238E27FC236}">
                <a16:creationId xmlns:a16="http://schemas.microsoft.com/office/drawing/2014/main" id="{1F8C4126-FD0A-9B13-018B-B6A9C5B0B2FA}"/>
              </a:ext>
            </a:extLst>
          </p:cNvPr>
          <p:cNvSpPr/>
          <p:nvPr/>
        </p:nvSpPr>
        <p:spPr bwMode="auto">
          <a:xfrm>
            <a:off x="6841885" y="3794945"/>
            <a:ext cx="900000" cy="360002"/>
          </a:xfrm>
          <a:prstGeom prst="rect">
            <a:avLst/>
          </a:prstGeom>
          <a:solidFill>
            <a:schemeClr val="accent4"/>
          </a:solidFill>
          <a:ln w="9525">
            <a:noFill/>
            <a:miter lim="800000"/>
            <a:headEnd/>
            <a:tailEnd/>
          </a:ln>
          <a:effectLst/>
        </p:spPr>
        <p:txBody>
          <a:bodyPr wrap="square" rtlCol="0" anchor="ctr"/>
          <a:lstStyle/>
          <a:p>
            <a:pPr algn="ctr"/>
            <a:r>
              <a:rPr lang="ja-JP" altLang="en-US" sz="1050" dirty="0">
                <a:solidFill>
                  <a:schemeClr val="bg1"/>
                </a:solidFill>
                <a:latin typeface="Meiryo UI" panose="020B0604030504040204" pitchFamily="50" charset="-128"/>
                <a:ea typeface="Meiryo UI" panose="020B0604030504040204" pitchFamily="50" charset="-128"/>
              </a:rPr>
              <a:t>自社</a:t>
            </a:r>
            <a:endParaRPr lang="en-US" altLang="ja-JP" sz="1050" dirty="0">
              <a:solidFill>
                <a:schemeClr val="bg1"/>
              </a:solidFill>
              <a:latin typeface="Meiryo UI" panose="020B0604030504040204" pitchFamily="50" charset="-128"/>
              <a:ea typeface="Meiryo UI" panose="020B0604030504040204" pitchFamily="50" charset="-128"/>
            </a:endParaRPr>
          </a:p>
          <a:p>
            <a:pPr algn="ctr"/>
            <a:r>
              <a:rPr lang="ja-JP" altLang="en-US" sz="900" dirty="0">
                <a:solidFill>
                  <a:schemeClr val="bg1"/>
                </a:solidFill>
                <a:latin typeface="Meiryo UI" panose="020B0604030504040204" pitchFamily="50" charset="-128"/>
                <a:ea typeface="Meiryo UI" panose="020B0604030504040204" pitchFamily="50" charset="-128"/>
              </a:rPr>
              <a:t>（混合燃料）</a:t>
            </a:r>
          </a:p>
        </p:txBody>
      </p:sp>
      <p:cxnSp>
        <p:nvCxnSpPr>
          <p:cNvPr id="287" name="直線矢印コネクタ 286">
            <a:extLst>
              <a:ext uri="{FF2B5EF4-FFF2-40B4-BE49-F238E27FC236}">
                <a16:creationId xmlns:a16="http://schemas.microsoft.com/office/drawing/2014/main" id="{252712D9-5B50-4E08-4A98-1132DB0FF550}"/>
              </a:ext>
            </a:extLst>
          </p:cNvPr>
          <p:cNvCxnSpPr>
            <a:cxnSpLocks/>
          </p:cNvCxnSpPr>
          <p:nvPr/>
        </p:nvCxnSpPr>
        <p:spPr>
          <a:xfrm flipV="1">
            <a:off x="6451075" y="3527855"/>
            <a:ext cx="144000" cy="0"/>
          </a:xfrm>
          <a:prstGeom prst="straightConnector1">
            <a:avLst/>
          </a:prstGeom>
          <a:ln w="6350">
            <a:solidFill>
              <a:schemeClr val="tx1"/>
            </a:solidFill>
            <a:tailEnd type="none" w="med" len="med"/>
          </a:ln>
        </p:spPr>
        <p:style>
          <a:lnRef idx="1">
            <a:schemeClr val="accent1"/>
          </a:lnRef>
          <a:fillRef idx="0">
            <a:schemeClr val="accent1"/>
          </a:fillRef>
          <a:effectRef idx="0">
            <a:schemeClr val="accent1"/>
          </a:effectRef>
          <a:fontRef idx="minor">
            <a:schemeClr val="tx1"/>
          </a:fontRef>
        </p:style>
      </p:cxnSp>
      <p:sp>
        <p:nvSpPr>
          <p:cNvPr id="288" name="円弧 287">
            <a:extLst>
              <a:ext uri="{FF2B5EF4-FFF2-40B4-BE49-F238E27FC236}">
                <a16:creationId xmlns:a16="http://schemas.microsoft.com/office/drawing/2014/main" id="{622165E8-A2FB-4B68-6A4F-20418232DC7E}"/>
              </a:ext>
            </a:extLst>
          </p:cNvPr>
          <p:cNvSpPr/>
          <p:nvPr/>
        </p:nvSpPr>
        <p:spPr>
          <a:xfrm rot="19632672">
            <a:off x="6574864" y="3468567"/>
            <a:ext cx="268301" cy="270738"/>
          </a:xfrm>
          <a:prstGeom prst="arc">
            <a:avLst>
              <a:gd name="adj1" fmla="val 14815203"/>
              <a:gd name="adj2" fmla="val 0"/>
            </a:avLst>
          </a:prstGeom>
          <a:ln w="635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US"/>
          </a:p>
        </p:txBody>
      </p:sp>
      <p:cxnSp>
        <p:nvCxnSpPr>
          <p:cNvPr id="289" name="直線矢印コネクタ 288">
            <a:extLst>
              <a:ext uri="{FF2B5EF4-FFF2-40B4-BE49-F238E27FC236}">
                <a16:creationId xmlns:a16="http://schemas.microsoft.com/office/drawing/2014/main" id="{A773FA53-BE6F-68C6-71D5-701071965815}"/>
              </a:ext>
            </a:extLst>
          </p:cNvPr>
          <p:cNvCxnSpPr>
            <a:cxnSpLocks/>
            <a:stCxn id="290" idx="3"/>
            <a:endCxn id="285" idx="1"/>
          </p:cNvCxnSpPr>
          <p:nvPr/>
        </p:nvCxnSpPr>
        <p:spPr>
          <a:xfrm>
            <a:off x="8971074" y="3974946"/>
            <a:ext cx="540000" cy="2909"/>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290" name="正方形/長方形 289">
            <a:extLst>
              <a:ext uri="{FF2B5EF4-FFF2-40B4-BE49-F238E27FC236}">
                <a16:creationId xmlns:a16="http://schemas.microsoft.com/office/drawing/2014/main" id="{5E3E2AE9-1235-09B4-CA2D-2F3DBCCD7AED}"/>
              </a:ext>
            </a:extLst>
          </p:cNvPr>
          <p:cNvSpPr/>
          <p:nvPr/>
        </p:nvSpPr>
        <p:spPr bwMode="auto">
          <a:xfrm>
            <a:off x="7783074" y="3794945"/>
            <a:ext cx="1188000" cy="360002"/>
          </a:xfrm>
          <a:prstGeom prst="rect">
            <a:avLst/>
          </a:prstGeom>
          <a:solidFill>
            <a:schemeClr val="bg1"/>
          </a:solidFill>
          <a:ln w="9525">
            <a:solidFill>
              <a:schemeClr val="tx1"/>
            </a:solidFill>
            <a:miter lim="800000"/>
            <a:headEnd/>
            <a:tailEnd/>
          </a:ln>
          <a:effectLst/>
        </p:spPr>
        <p:txBody>
          <a:bodyPr wrap="square" rtlCol="0" anchor="ctr"/>
          <a:lstStyle/>
          <a:p>
            <a:pPr algn="ctr"/>
            <a:r>
              <a:rPr lang="en-US" altLang="ja-JP" sz="1050" dirty="0">
                <a:latin typeface="Meiryo UI" panose="020B0604030504040204" pitchFamily="50" charset="-128"/>
                <a:ea typeface="Meiryo UI" panose="020B0604030504040204" pitchFamily="50" charset="-128"/>
              </a:rPr>
              <a:t>K</a:t>
            </a:r>
            <a:r>
              <a:rPr lang="ja-JP" altLang="en-US" sz="1050" dirty="0">
                <a:latin typeface="Meiryo UI" panose="020B0604030504040204" pitchFamily="50" charset="-128"/>
                <a:ea typeface="Meiryo UI" panose="020B0604030504040204" pitchFamily="50" charset="-128"/>
              </a:rPr>
              <a:t>社</a:t>
            </a:r>
            <a:endParaRPr lang="en-US" altLang="ja-JP" sz="105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（輸送・貯蔵業者）</a:t>
            </a:r>
          </a:p>
        </p:txBody>
      </p:sp>
      <p:cxnSp>
        <p:nvCxnSpPr>
          <p:cNvPr id="291" name="コネクタ: カギ線 290">
            <a:extLst>
              <a:ext uri="{FF2B5EF4-FFF2-40B4-BE49-F238E27FC236}">
                <a16:creationId xmlns:a16="http://schemas.microsoft.com/office/drawing/2014/main" id="{B779AFBF-7AC0-BA26-9EA3-583754FF187B}"/>
              </a:ext>
            </a:extLst>
          </p:cNvPr>
          <p:cNvCxnSpPr>
            <a:cxnSpLocks/>
            <a:endCxn id="286" idx="0"/>
          </p:cNvCxnSpPr>
          <p:nvPr/>
        </p:nvCxnSpPr>
        <p:spPr>
          <a:xfrm>
            <a:off x="6709014" y="3615335"/>
            <a:ext cx="582871" cy="179610"/>
          </a:xfrm>
          <a:prstGeom prst="bentConnector2">
            <a:avLst/>
          </a:prstGeom>
          <a:ln w="6350" cap="rnd">
            <a:solidFill>
              <a:schemeClr val="tx1"/>
            </a:solidFill>
            <a:prstDash val="solid"/>
            <a:round/>
            <a:tailEnd type="triangle"/>
          </a:ln>
        </p:spPr>
        <p:style>
          <a:lnRef idx="1">
            <a:schemeClr val="accent1"/>
          </a:lnRef>
          <a:fillRef idx="0">
            <a:schemeClr val="accent1"/>
          </a:fillRef>
          <a:effectRef idx="0">
            <a:schemeClr val="accent1"/>
          </a:effectRef>
          <a:fontRef idx="minor">
            <a:schemeClr val="tx1"/>
          </a:fontRef>
        </p:style>
      </p:cxnSp>
      <p:cxnSp>
        <p:nvCxnSpPr>
          <p:cNvPr id="292" name="直線矢印コネクタ 291">
            <a:extLst>
              <a:ext uri="{FF2B5EF4-FFF2-40B4-BE49-F238E27FC236}">
                <a16:creationId xmlns:a16="http://schemas.microsoft.com/office/drawing/2014/main" id="{8C6F1C5A-00CC-17DA-504F-ACB040EDE14A}"/>
              </a:ext>
            </a:extLst>
          </p:cNvPr>
          <p:cNvCxnSpPr>
            <a:cxnSpLocks/>
          </p:cNvCxnSpPr>
          <p:nvPr/>
        </p:nvCxnSpPr>
        <p:spPr>
          <a:xfrm>
            <a:off x="7636479" y="3974946"/>
            <a:ext cx="252000" cy="0"/>
          </a:xfrm>
          <a:prstGeom prst="straightConnector1">
            <a:avLst/>
          </a:prstGeom>
          <a:ln w="635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306" name="TextBox 51">
            <a:extLst>
              <a:ext uri="{FF2B5EF4-FFF2-40B4-BE49-F238E27FC236}">
                <a16:creationId xmlns:a16="http://schemas.microsoft.com/office/drawing/2014/main" id="{EC3EF0B2-474A-E2F1-07ED-A17E68C7DB38}"/>
              </a:ext>
            </a:extLst>
          </p:cNvPr>
          <p:cNvSpPr txBox="1"/>
          <p:nvPr/>
        </p:nvSpPr>
        <p:spPr>
          <a:xfrm>
            <a:off x="2244000" y="2139329"/>
            <a:ext cx="7704000" cy="140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285750" indent="-285750">
              <a:buFont typeface="Arial" panose="020B0604020202020204" pitchFamily="34" charset="0"/>
              <a:buChar char="•"/>
            </a:pPr>
            <a:r>
              <a:rPr lang="ja-JP" altLang="en-US" sz="1400" dirty="0">
                <a:solidFill>
                  <a:srgbClr val="2E3558"/>
                </a:solidFill>
                <a:latin typeface="+mn-ea"/>
              </a:rPr>
              <a:t>供給サプライチェーンの記載はあくまで一例ですので、各社の取組状況に応じて適宜変更ください</a:t>
            </a:r>
            <a:endParaRPr lang="en-US" altLang="ja-JP" sz="1400" dirty="0">
              <a:solidFill>
                <a:srgbClr val="2E3558"/>
              </a:solidFill>
              <a:latin typeface="+mn-ea"/>
            </a:endParaRPr>
          </a:p>
          <a:p>
            <a:pPr marL="285750" indent="-285750">
              <a:buFont typeface="Arial" panose="020B0604020202020204" pitchFamily="34" charset="0"/>
              <a:buChar char="•"/>
            </a:pPr>
            <a:r>
              <a:rPr lang="ja-JP" altLang="en-US" sz="1400" dirty="0">
                <a:solidFill>
                  <a:srgbClr val="2E3558"/>
                </a:solidFill>
                <a:latin typeface="+mn-ea"/>
              </a:rPr>
              <a:t>また、以下の観点において工夫している点があれば次頁以降に記載ください（加点項目）</a:t>
            </a:r>
            <a:endParaRPr lang="en-US" altLang="ja-JP" sz="1400" dirty="0">
              <a:solidFill>
                <a:srgbClr val="2E3558"/>
              </a:solidFill>
              <a:latin typeface="+mn-ea"/>
            </a:endParaRPr>
          </a:p>
          <a:p>
            <a:pPr marL="446088" indent="-285750">
              <a:buFont typeface="Wingdings" panose="05000000000000000000" pitchFamily="2" charset="2"/>
              <a:buChar char="Ø"/>
            </a:pPr>
            <a:r>
              <a:rPr lang="ja-JP" altLang="en-US" sz="1400" dirty="0">
                <a:solidFill>
                  <a:srgbClr val="2E3558"/>
                </a:solidFill>
                <a:latin typeface="+mn-ea"/>
              </a:rPr>
              <a:t>原料調達・上流権益における工夫 </a:t>
            </a:r>
            <a:r>
              <a:rPr lang="en-US" altLang="ja-JP" sz="1400" dirty="0">
                <a:solidFill>
                  <a:srgbClr val="2E3558"/>
                </a:solidFill>
                <a:latin typeface="+mn-ea"/>
              </a:rPr>
              <a:t>– 2.</a:t>
            </a:r>
            <a:r>
              <a:rPr lang="ja-JP" altLang="en-US" sz="1400" dirty="0">
                <a:solidFill>
                  <a:srgbClr val="2E3558"/>
                </a:solidFill>
                <a:latin typeface="+mn-ea"/>
              </a:rPr>
              <a:t>（</a:t>
            </a:r>
            <a:r>
              <a:rPr lang="en-US" altLang="ja-JP" sz="1400" dirty="0">
                <a:solidFill>
                  <a:srgbClr val="2E3558"/>
                </a:solidFill>
                <a:latin typeface="+mn-ea"/>
              </a:rPr>
              <a:t>9</a:t>
            </a:r>
            <a:r>
              <a:rPr lang="ja-JP" altLang="en-US" sz="1400" dirty="0">
                <a:solidFill>
                  <a:srgbClr val="2E3558"/>
                </a:solidFill>
                <a:latin typeface="+mn-ea"/>
              </a:rPr>
              <a:t>）原料調達の確保・上流権益の獲得に向けた取組</a:t>
            </a:r>
            <a:endParaRPr lang="en-US" altLang="ja-JP" sz="1400" dirty="0">
              <a:solidFill>
                <a:srgbClr val="2E3558"/>
              </a:solidFill>
              <a:latin typeface="+mn-ea"/>
            </a:endParaRPr>
          </a:p>
          <a:p>
            <a:pPr marL="446088" indent="-285750">
              <a:buFont typeface="Wingdings" panose="05000000000000000000" pitchFamily="2" charset="2"/>
              <a:buChar char="Ø"/>
            </a:pPr>
            <a:r>
              <a:rPr lang="ja-JP" altLang="en-US" sz="1400" dirty="0">
                <a:solidFill>
                  <a:srgbClr val="2E3558"/>
                </a:solidFill>
                <a:latin typeface="+mn-ea"/>
              </a:rPr>
              <a:t>海外市場における工夫</a:t>
            </a:r>
            <a:r>
              <a:rPr lang="en-US" altLang="ja-JP" sz="1400" dirty="0">
                <a:solidFill>
                  <a:srgbClr val="2E3558"/>
                </a:solidFill>
                <a:latin typeface="+mn-ea"/>
              </a:rPr>
              <a:t>– 2.</a:t>
            </a:r>
            <a:r>
              <a:rPr lang="ja-JP" altLang="en-US" sz="1400" dirty="0">
                <a:solidFill>
                  <a:srgbClr val="2E3558"/>
                </a:solidFill>
                <a:latin typeface="+mn-ea"/>
              </a:rPr>
              <a:t>（</a:t>
            </a:r>
            <a:r>
              <a:rPr lang="en-US" altLang="ja-JP" sz="1400" dirty="0">
                <a:solidFill>
                  <a:srgbClr val="2E3558"/>
                </a:solidFill>
                <a:latin typeface="+mn-ea"/>
              </a:rPr>
              <a:t>10</a:t>
            </a:r>
            <a:r>
              <a:rPr lang="ja-JP" altLang="en-US" sz="1400" dirty="0">
                <a:solidFill>
                  <a:srgbClr val="2E3558"/>
                </a:solidFill>
                <a:latin typeface="+mn-ea"/>
              </a:rPr>
              <a:t>）海外需要の獲得に向けた取組</a:t>
            </a:r>
            <a:endParaRPr lang="en-US" altLang="ja-JP" sz="1400" dirty="0">
              <a:solidFill>
                <a:srgbClr val="2E3558"/>
              </a:solidFill>
              <a:latin typeface="+mn-ea"/>
            </a:endParaRPr>
          </a:p>
          <a:p>
            <a:pPr marL="446088" indent="-285750">
              <a:buFont typeface="Wingdings" panose="05000000000000000000" pitchFamily="2" charset="2"/>
              <a:buChar char="Ø"/>
            </a:pPr>
            <a:r>
              <a:rPr lang="ja-JP" altLang="en-US" sz="1400" dirty="0">
                <a:solidFill>
                  <a:srgbClr val="2E3558"/>
                </a:solidFill>
                <a:latin typeface="+mn-ea"/>
              </a:rPr>
              <a:t>事業転換における工夫</a:t>
            </a:r>
            <a:r>
              <a:rPr lang="en-US" altLang="ja-JP" sz="1400" dirty="0">
                <a:solidFill>
                  <a:srgbClr val="2E3558"/>
                </a:solidFill>
                <a:latin typeface="+mn-ea"/>
              </a:rPr>
              <a:t>– 2.</a:t>
            </a:r>
            <a:r>
              <a:rPr lang="ja-JP" altLang="en-US" sz="1400" dirty="0">
                <a:solidFill>
                  <a:srgbClr val="2E3558"/>
                </a:solidFill>
                <a:latin typeface="+mn-ea"/>
              </a:rPr>
              <a:t>（</a:t>
            </a:r>
            <a:r>
              <a:rPr lang="en-US" altLang="ja-JP" sz="1400" dirty="0">
                <a:solidFill>
                  <a:srgbClr val="2E3558"/>
                </a:solidFill>
                <a:latin typeface="+mn-ea"/>
              </a:rPr>
              <a:t>11</a:t>
            </a:r>
            <a:r>
              <a:rPr lang="ja-JP" altLang="en-US" sz="1400" dirty="0">
                <a:solidFill>
                  <a:srgbClr val="2E3558"/>
                </a:solidFill>
                <a:latin typeface="+mn-ea"/>
              </a:rPr>
              <a:t>）合成燃料等の次世代技術への展開に向けた取組</a:t>
            </a:r>
            <a:endParaRPr lang="en-US" altLang="ja-JP" sz="1400" dirty="0">
              <a:solidFill>
                <a:srgbClr val="2E3558"/>
              </a:solidFill>
              <a:latin typeface="+mn-ea"/>
            </a:endParaRPr>
          </a:p>
          <a:p>
            <a:pPr marL="446088" indent="-285750">
              <a:buFont typeface="Wingdings" panose="05000000000000000000" pitchFamily="2" charset="2"/>
              <a:buChar char="Ø"/>
            </a:pPr>
            <a:r>
              <a:rPr lang="ja-JP" altLang="en-US" sz="1400" dirty="0">
                <a:solidFill>
                  <a:srgbClr val="2E3558"/>
                </a:solidFill>
                <a:latin typeface="+mn-ea"/>
              </a:rPr>
              <a:t>異業種連携における工夫</a:t>
            </a:r>
            <a:r>
              <a:rPr lang="en-US" altLang="ja-JP" sz="1400" dirty="0">
                <a:solidFill>
                  <a:srgbClr val="2E3558"/>
                </a:solidFill>
                <a:latin typeface="+mn-ea"/>
              </a:rPr>
              <a:t>– 2.</a:t>
            </a:r>
            <a:r>
              <a:rPr lang="ja-JP" altLang="en-US" sz="1400" dirty="0">
                <a:solidFill>
                  <a:srgbClr val="2E3558"/>
                </a:solidFill>
                <a:latin typeface="+mn-ea"/>
              </a:rPr>
              <a:t>（</a:t>
            </a:r>
            <a:r>
              <a:rPr lang="en-US" altLang="ja-JP" sz="1400" dirty="0">
                <a:solidFill>
                  <a:srgbClr val="2E3558"/>
                </a:solidFill>
                <a:latin typeface="+mn-ea"/>
              </a:rPr>
              <a:t>12</a:t>
            </a:r>
            <a:r>
              <a:rPr lang="ja-JP" altLang="en-US" sz="1400" dirty="0">
                <a:solidFill>
                  <a:srgbClr val="2E3558"/>
                </a:solidFill>
                <a:latin typeface="+mn-ea"/>
              </a:rPr>
              <a:t>）グリーンケミカル産業への展開に向けた取組</a:t>
            </a:r>
          </a:p>
        </p:txBody>
      </p:sp>
      <p:sp>
        <p:nvSpPr>
          <p:cNvPr id="3" name="正方形/長方形 2">
            <a:extLst>
              <a:ext uri="{FF2B5EF4-FFF2-40B4-BE49-F238E27FC236}">
                <a16:creationId xmlns:a16="http://schemas.microsoft.com/office/drawing/2014/main" id="{FDC48080-8184-F1C1-771F-43101FC8478E}"/>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dirty="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18529387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9</a:t>
            </a:r>
            <a:r>
              <a:rPr kumimoji="1" lang="ja-JP" altLang="en-US" sz="2000" dirty="0"/>
              <a:t>）原料調達の確保・上流権益の獲得に向けた取組</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dirty="0">
                <a:solidFill>
                  <a:schemeClr val="tx1"/>
                </a:solidFill>
              </a:rPr>
              <a:t>xx</a:t>
            </a:r>
            <a:r>
              <a:rPr kumimoji="1" lang="ja-JP" altLang="en-US" dirty="0">
                <a:solidFill>
                  <a:schemeClr val="tx1"/>
                </a:solidFill>
              </a:rPr>
              <a:t>において、</a:t>
            </a:r>
            <a:r>
              <a:rPr kumimoji="1" lang="en-US" altLang="ja-JP" dirty="0">
                <a:solidFill>
                  <a:schemeClr val="tx1"/>
                </a:solidFill>
              </a:rPr>
              <a:t>xx</a:t>
            </a:r>
            <a:r>
              <a:rPr kumimoji="1" lang="ja-JP" altLang="en-US" dirty="0">
                <a:solidFill>
                  <a:schemeClr val="tx1"/>
                </a:solidFill>
              </a:rPr>
              <a:t>の手段で原料調達の確保や上流権益の獲得を目指している</a:t>
            </a: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68" name="Rectangle 43">
            <a:extLst>
              <a:ext uri="{FF2B5EF4-FFF2-40B4-BE49-F238E27FC236}">
                <a16:creationId xmlns:a16="http://schemas.microsoft.com/office/drawing/2014/main" id="{B507EB2C-5C05-3E0B-D4CB-784D1527C710}"/>
              </a:ext>
            </a:extLst>
          </p:cNvPr>
          <p:cNvSpPr/>
          <p:nvPr/>
        </p:nvSpPr>
        <p:spPr>
          <a:xfrm>
            <a:off x="755351" y="1810887"/>
            <a:ext cx="10440000" cy="3276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XXX</a:t>
            </a:r>
          </a:p>
        </p:txBody>
      </p:sp>
      <p:sp>
        <p:nvSpPr>
          <p:cNvPr id="72" name="Freeform 95">
            <a:extLst>
              <a:ext uri="{FF2B5EF4-FFF2-40B4-BE49-F238E27FC236}">
                <a16:creationId xmlns:a16="http://schemas.microsoft.com/office/drawing/2014/main" id="{294FC46E-BD55-759B-B51E-FB36BF93A13F}"/>
              </a:ext>
            </a:extLst>
          </p:cNvPr>
          <p:cNvSpPr>
            <a:spLocks/>
          </p:cNvSpPr>
          <p:nvPr/>
        </p:nvSpPr>
        <p:spPr bwMode="gray">
          <a:xfrm rot="10800000" flipH="1">
            <a:off x="6081153" y="3372314"/>
            <a:ext cx="84836" cy="158163"/>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cxnSp>
        <p:nvCxnSpPr>
          <p:cNvPr id="73" name="Straight Connector 18">
            <a:extLst>
              <a:ext uri="{FF2B5EF4-FFF2-40B4-BE49-F238E27FC236}">
                <a16:creationId xmlns:a16="http://schemas.microsoft.com/office/drawing/2014/main" id="{A78AAD9A-0FE1-3F08-106B-487FF346D9F5}"/>
              </a:ext>
            </a:extLst>
          </p:cNvPr>
          <p:cNvCxnSpPr>
            <a:cxnSpLocks/>
          </p:cNvCxnSpPr>
          <p:nvPr/>
        </p:nvCxnSpPr>
        <p:spPr>
          <a:xfrm>
            <a:off x="7658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74" name="TextBox 23">
            <a:extLst>
              <a:ext uri="{FF2B5EF4-FFF2-40B4-BE49-F238E27FC236}">
                <a16:creationId xmlns:a16="http://schemas.microsoft.com/office/drawing/2014/main" id="{992C6349-AC8B-ADFA-0111-6E550BC0A44D}"/>
              </a:ext>
            </a:extLst>
          </p:cNvPr>
          <p:cNvSpPr txBox="1"/>
          <p:nvPr/>
        </p:nvSpPr>
        <p:spPr>
          <a:xfrm>
            <a:off x="755351" y="1377175"/>
            <a:ext cx="10440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kumimoji="1" lang="ja-JP" altLang="en-US" sz="1400" b="1" dirty="0"/>
              <a:t>原料調達の確保・上流権益の獲得に向けた取組</a:t>
            </a:r>
            <a:endParaRPr lang="ja-JP" altLang="en-US" b="1" dirty="0"/>
          </a:p>
        </p:txBody>
      </p:sp>
      <p:sp>
        <p:nvSpPr>
          <p:cNvPr id="84" name="TextBox 51">
            <a:extLst>
              <a:ext uri="{FF2B5EF4-FFF2-40B4-BE49-F238E27FC236}">
                <a16:creationId xmlns:a16="http://schemas.microsoft.com/office/drawing/2014/main" id="{40C22F72-C088-CE94-F759-9CBF948A6082}"/>
              </a:ext>
            </a:extLst>
          </p:cNvPr>
          <p:cNvSpPr txBox="1"/>
          <p:nvPr/>
        </p:nvSpPr>
        <p:spPr>
          <a:xfrm>
            <a:off x="2460000" y="2168416"/>
            <a:ext cx="7272000" cy="309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400" dirty="0">
                <a:solidFill>
                  <a:srgbClr val="2E3558"/>
                </a:solidFill>
                <a:latin typeface="+mn-ea"/>
              </a:rPr>
              <a:t>以下の項目例を踏まえつつ、各社の取組状況に応じて記載ください</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概要</a:t>
            </a:r>
            <a:r>
              <a:rPr lang="ja-JP" altLang="en-US" sz="1400" dirty="0">
                <a:solidFill>
                  <a:srgbClr val="2E3558"/>
                </a:solidFill>
                <a:latin typeface="+mn-ea"/>
                <a:sym typeface="Wingdings" panose="05000000000000000000" pitchFamily="2" charset="2"/>
              </a:rPr>
              <a:t>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（例）ｘｘ</a:t>
            </a:r>
            <a:r>
              <a:rPr lang="ja-JP" altLang="en-US" sz="1400" dirty="0">
                <a:solidFill>
                  <a:srgbClr val="2E3558"/>
                </a:solidFill>
                <a:latin typeface="+mn-ea"/>
              </a:rPr>
              <a:t>原料回収・非可食原料栽培</a:t>
            </a:r>
            <a:r>
              <a:rPr lang="en-US" altLang="ja-JP" sz="1400" dirty="0">
                <a:solidFill>
                  <a:srgbClr val="2E3558"/>
                </a:solidFill>
                <a:latin typeface="+mn-ea"/>
              </a:rPr>
              <a:t>/</a:t>
            </a:r>
            <a:r>
              <a:rPr lang="ja-JP" altLang="en-US" sz="1400" dirty="0">
                <a:solidFill>
                  <a:srgbClr val="2E3558"/>
                </a:solidFill>
                <a:latin typeface="+mn-ea"/>
              </a:rPr>
              <a:t>開発</a:t>
            </a:r>
            <a:r>
              <a:rPr lang="en-US" altLang="ja-JP" sz="1400" dirty="0">
                <a:solidFill>
                  <a:srgbClr val="2E3558"/>
                </a:solidFill>
                <a:latin typeface="+mn-ea"/>
              </a:rPr>
              <a:t>/</a:t>
            </a:r>
            <a:r>
              <a:rPr lang="ja-JP" altLang="en-US" sz="1400" dirty="0">
                <a:solidFill>
                  <a:srgbClr val="2E3558"/>
                </a:solidFill>
                <a:latin typeface="+mn-ea"/>
              </a:rPr>
              <a:t>上流権益獲得に向けた事業参入</a:t>
            </a:r>
            <a:endParaRPr lang="en-US" altLang="ja-JP" sz="1400" dirty="0">
              <a:solidFill>
                <a:srgbClr val="2E3558"/>
              </a:solidFill>
              <a:latin typeface="+mn-ea"/>
            </a:endParaRPr>
          </a:p>
          <a:p>
            <a:pPr marL="85725" indent="896938"/>
            <a:r>
              <a:rPr lang="en-US" altLang="ja-JP" sz="1400" b="1" u="sng" dirty="0">
                <a:solidFill>
                  <a:srgbClr val="2E3558"/>
                </a:solidFill>
                <a:latin typeface="+mn-ea"/>
              </a:rPr>
              <a:t>※</a:t>
            </a:r>
            <a:r>
              <a:rPr lang="ja-JP" altLang="en-US" sz="1400" b="1" u="sng" dirty="0">
                <a:solidFill>
                  <a:srgbClr val="2E3558"/>
                </a:solidFill>
                <a:latin typeface="+mn-ea"/>
              </a:rPr>
              <a:t>該当する場合は、上流権益の獲得に資する事業について具体的に記載ください</a:t>
            </a:r>
            <a:endParaRPr lang="en-US" altLang="ja-JP" sz="1400" b="1" u="sng"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国・地域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国・</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州</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手段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（例）プロジェクト組成、出資、</a:t>
            </a:r>
            <a:r>
              <a:rPr lang="en-US" altLang="ja-JP" sz="1400" dirty="0">
                <a:solidFill>
                  <a:srgbClr val="2E3558"/>
                </a:solidFill>
                <a:latin typeface="+mn-ea"/>
                <a:sym typeface="Wingdings" panose="05000000000000000000" pitchFamily="2" charset="2"/>
              </a:rPr>
              <a:t>SPC</a:t>
            </a:r>
            <a:r>
              <a:rPr lang="ja-JP" altLang="en-US" sz="1400" dirty="0">
                <a:solidFill>
                  <a:srgbClr val="2E3558"/>
                </a:solidFill>
                <a:latin typeface="+mn-ea"/>
                <a:sym typeface="Wingdings" panose="05000000000000000000" pitchFamily="2" charset="2"/>
              </a:rPr>
              <a:t>設立（プロジェクトファイナンス）、買収（</a:t>
            </a:r>
            <a:r>
              <a:rPr lang="en-US" altLang="ja-JP" sz="1400" dirty="0">
                <a:solidFill>
                  <a:srgbClr val="2E3558"/>
                </a:solidFill>
                <a:latin typeface="+mn-ea"/>
                <a:sym typeface="Wingdings" panose="05000000000000000000" pitchFamily="2" charset="2"/>
              </a:rPr>
              <a:t>M&amp;A</a:t>
            </a:r>
            <a:r>
              <a:rPr lang="ja-JP" altLang="en-US" sz="1400" dirty="0">
                <a:solidFill>
                  <a:srgbClr val="2E3558"/>
                </a:solidFill>
                <a:latin typeface="+mn-ea"/>
                <a:sym typeface="Wingdings" panose="05000000000000000000" pitchFamily="2" charset="2"/>
              </a:rPr>
              <a:t>）</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共同実施者：</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rPr>
              <a:t>xx</a:t>
            </a:r>
            <a:r>
              <a:rPr lang="ja-JP" altLang="en-US" sz="1400" dirty="0">
                <a:solidFill>
                  <a:srgbClr val="2E3558"/>
                </a:solidFill>
                <a:latin typeface="+mn-ea"/>
                <a:sym typeface="Wingdings" panose="05000000000000000000" pitchFamily="2" charset="2"/>
              </a:rPr>
              <a:t>社　</a:t>
            </a:r>
            <a:r>
              <a:rPr lang="en-US" altLang="ja-JP" sz="1400" b="1" u="sng" dirty="0">
                <a:solidFill>
                  <a:srgbClr val="2E3558"/>
                </a:solidFill>
                <a:latin typeface="+mn-ea"/>
                <a:sym typeface="Wingdings" panose="05000000000000000000" pitchFamily="2" charset="2"/>
              </a:rPr>
              <a:t>※</a:t>
            </a:r>
            <a:r>
              <a:rPr lang="ja-JP" altLang="en-US" sz="1400" b="1" u="sng" dirty="0">
                <a:solidFill>
                  <a:srgbClr val="2E3558"/>
                </a:solidFill>
                <a:latin typeface="+mn-ea"/>
                <a:sym typeface="Wingdings" panose="05000000000000000000" pitchFamily="2" charset="2"/>
              </a:rPr>
              <a:t>日本企業と連携した取組があれば記載ください</a:t>
            </a:r>
            <a:endParaRPr lang="en-US" altLang="ja-JP" sz="1400" b="1" u="sng"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事業フェーズ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（例）投資判断前、協業候補者とディスカッション中、事業実施中</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事業期間（想定含む）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年間（</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年）</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投資規模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億円</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外部資金調達状況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億円</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原料種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（例）カメリナなどの油糧種子・油糧作物</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調達先・量・コスト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社、</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万</a:t>
            </a:r>
            <a:r>
              <a:rPr lang="en-US" altLang="ja-JP" sz="1400" dirty="0" err="1">
                <a:solidFill>
                  <a:srgbClr val="2E3558"/>
                </a:solidFill>
                <a:latin typeface="+mn-ea"/>
                <a:sym typeface="Wingdings" panose="05000000000000000000" pitchFamily="2" charset="2"/>
              </a:rPr>
              <a:t>kL</a:t>
            </a:r>
            <a:endParaRPr lang="en-US" altLang="ja-JP" sz="1400" dirty="0">
              <a:solidFill>
                <a:srgbClr val="2E3558"/>
              </a:solidFill>
              <a:latin typeface="+mn-ea"/>
              <a:sym typeface="Wingdings" panose="05000000000000000000" pitchFamily="2" charset="2"/>
            </a:endParaRPr>
          </a:p>
          <a:p>
            <a:pPr marL="371475" indent="-285750">
              <a:buFont typeface="Arial" panose="020B0604020202020204" pitchFamily="34" charset="0"/>
              <a:buChar char="•"/>
            </a:pPr>
            <a:r>
              <a:rPr lang="ja-JP" altLang="en-US" sz="1400" dirty="0">
                <a:solidFill>
                  <a:srgbClr val="2E3558"/>
                </a:solidFill>
                <a:latin typeface="+mn-ea"/>
                <a:sym typeface="Wingdings" panose="05000000000000000000" pitchFamily="2" charset="2"/>
              </a:rPr>
              <a:t>課題・リスク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（例）特に商用化に向けて障壁となっている（なりうる）もの</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ビジネススキーム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（例）各社の役割や具体的なアクション、スケジュール</a:t>
            </a:r>
            <a:endParaRPr lang="en-US" altLang="ja-JP" sz="1400" dirty="0">
              <a:solidFill>
                <a:srgbClr val="2E3558"/>
              </a:solidFill>
              <a:latin typeface="+mn-ea"/>
              <a:sym typeface="Wingdings" panose="05000000000000000000" pitchFamily="2" charset="2"/>
            </a:endParaRPr>
          </a:p>
        </p:txBody>
      </p:sp>
      <p:sp>
        <p:nvSpPr>
          <p:cNvPr id="2" name="正方形/長方形 1">
            <a:extLst>
              <a:ext uri="{FF2B5EF4-FFF2-40B4-BE49-F238E27FC236}">
                <a16:creationId xmlns:a16="http://schemas.microsoft.com/office/drawing/2014/main" id="{29862231-8742-4D5A-2DD4-B069CB963F9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dirty="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6816922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3" name="Title 6">
            <a:extLst>
              <a:ext uri="{FF2B5EF4-FFF2-40B4-BE49-F238E27FC236}">
                <a16:creationId xmlns:a16="http://schemas.microsoft.com/office/drawing/2014/main" id="{A8156DBF-5A13-0323-6A3C-DBC8CC80E288}"/>
              </a:ext>
            </a:extLst>
          </p:cNvPr>
          <p:cNvSpPr txBox="1">
            <a:spLocks/>
          </p:cNvSpPr>
          <p:nvPr/>
        </p:nvSpPr>
        <p:spPr bwMode="blackWhite">
          <a:xfrm>
            <a:off x="609747" y="897467"/>
            <a:ext cx="10972506" cy="4648200"/>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sz="1800" dirty="0">
                <a:solidFill>
                  <a:schemeClr val="tx1"/>
                </a:solidFill>
              </a:rPr>
              <a:t>＜注意事項＞</a:t>
            </a:r>
            <a:endParaRPr kumimoji="1" lang="en-US" altLang="ja-JP" sz="1800" dirty="0">
              <a:solidFill>
                <a:schemeClr val="tx1"/>
              </a:solidFill>
            </a:endParaRPr>
          </a:p>
          <a:p>
            <a:endParaRPr kumimoji="1" lang="en-US" altLang="ja-JP" sz="1800" dirty="0">
              <a:solidFill>
                <a:schemeClr val="tx1"/>
              </a:solidFill>
            </a:endParaRPr>
          </a:p>
          <a:p>
            <a:pPr marL="342900" indent="-342900">
              <a:buFont typeface="+mj-ea"/>
              <a:buAutoNum type="circleNumDbPlain"/>
            </a:pPr>
            <a:r>
              <a:rPr kumimoji="1" lang="ja-JP" altLang="en-US" sz="1800" dirty="0">
                <a:solidFill>
                  <a:schemeClr val="tx1"/>
                </a:solidFill>
              </a:rPr>
              <a:t>本資料に記載している項目に必要情報を入力し、「</a:t>
            </a:r>
            <a:r>
              <a:rPr kumimoji="1" lang="zh-TW" altLang="en-US" sz="1800" dirty="0">
                <a:solidFill>
                  <a:schemeClr val="tx1"/>
                </a:solidFill>
              </a:rPr>
              <a:t>間接補助事業</a:t>
            </a:r>
            <a:r>
              <a:rPr kumimoji="1" lang="ja-JP" altLang="en-US" sz="1800" dirty="0">
                <a:solidFill>
                  <a:schemeClr val="tx1"/>
                </a:solidFill>
              </a:rPr>
              <a:t>の実施計画」を作成してください</a:t>
            </a:r>
            <a:endParaRPr kumimoji="1" lang="en-US" altLang="ja-JP" sz="1800" dirty="0">
              <a:solidFill>
                <a:schemeClr val="tx1"/>
              </a:solidFill>
            </a:endParaRPr>
          </a:p>
          <a:p>
            <a:endParaRPr kumimoji="1" lang="en-US" altLang="ja-JP" sz="1800" dirty="0">
              <a:solidFill>
                <a:schemeClr val="tx1"/>
              </a:solidFill>
            </a:endParaRPr>
          </a:p>
          <a:p>
            <a:pPr marL="342900" indent="-342900">
              <a:buFont typeface="+mj-ea"/>
              <a:buAutoNum type="circleNumDbPlain" startAt="2"/>
            </a:pPr>
            <a:r>
              <a:rPr kumimoji="1" lang="ja-JP" altLang="en-US" sz="1800" b="1" u="sng" dirty="0">
                <a:solidFill>
                  <a:schemeClr val="tx1"/>
                </a:solidFill>
              </a:rPr>
              <a:t>フォーマットはあくまで例示であり、各項目を１枚にまとめていただく必要はございません</a:t>
            </a:r>
            <a:br>
              <a:rPr kumimoji="1" lang="en-US" altLang="ja-JP" sz="1800" b="1" u="sng" dirty="0">
                <a:solidFill>
                  <a:schemeClr val="tx1"/>
                </a:solidFill>
              </a:rPr>
            </a:br>
            <a:r>
              <a:rPr kumimoji="1" lang="ja-JP" altLang="en-US" sz="1800" b="1" u="sng" dirty="0">
                <a:solidFill>
                  <a:schemeClr val="tx1"/>
                </a:solidFill>
              </a:rPr>
              <a:t>必要な分量</a:t>
            </a:r>
            <a:r>
              <a:rPr kumimoji="1" lang="ja-JP" altLang="en-US" sz="1800" dirty="0">
                <a:solidFill>
                  <a:schemeClr val="tx1"/>
                </a:solidFill>
              </a:rPr>
              <a:t>で計画のご説明を記載いただければと思います</a:t>
            </a:r>
            <a:br>
              <a:rPr kumimoji="1" lang="en-US" altLang="ja-JP" sz="1800" dirty="0">
                <a:solidFill>
                  <a:schemeClr val="tx1"/>
                </a:solidFill>
              </a:rPr>
            </a:br>
            <a:r>
              <a:rPr kumimoji="1" lang="ja-JP" altLang="en-US" sz="1800" dirty="0">
                <a:solidFill>
                  <a:schemeClr val="tx1"/>
                </a:solidFill>
              </a:rPr>
              <a:t>なお、</a:t>
            </a:r>
            <a:r>
              <a:rPr kumimoji="1" lang="ja-JP" altLang="en-US" sz="1800" b="1" u="sng" dirty="0">
                <a:solidFill>
                  <a:schemeClr val="tx1"/>
                </a:solidFill>
              </a:rPr>
              <a:t>引用データ等の記載は、その出典を明記する</a:t>
            </a:r>
            <a:r>
              <a:rPr kumimoji="1" lang="ja-JP" altLang="en-US" sz="1800" dirty="0">
                <a:solidFill>
                  <a:schemeClr val="tx1"/>
                </a:solidFill>
              </a:rPr>
              <a:t>ようお願いします</a:t>
            </a:r>
            <a:endParaRPr kumimoji="1" lang="en-US" altLang="ja-JP" sz="1800" dirty="0">
              <a:solidFill>
                <a:schemeClr val="tx1"/>
              </a:solidFill>
            </a:endParaRPr>
          </a:p>
          <a:p>
            <a:pPr marL="342900" indent="-342900">
              <a:buFont typeface="+mj-ea"/>
              <a:buAutoNum type="circleNumDbPlain" startAt="2"/>
            </a:pPr>
            <a:endParaRPr kumimoji="1" lang="en-US" altLang="ja-JP" sz="1800" dirty="0">
              <a:solidFill>
                <a:schemeClr val="tx1"/>
              </a:solidFill>
            </a:endParaRPr>
          </a:p>
          <a:p>
            <a:pPr marL="342900" indent="-342900">
              <a:buFont typeface="+mj-ea"/>
              <a:buAutoNum type="circleNumDbPlain" startAt="2"/>
            </a:pPr>
            <a:r>
              <a:rPr kumimoji="1" lang="ja-JP" altLang="en-US" sz="1800" dirty="0">
                <a:solidFill>
                  <a:schemeClr val="tx1"/>
                </a:solidFill>
              </a:rPr>
              <a:t>資料の体裁の変更は自由ですが、各ページの記載ガイドについて十分な言及がない場合は、審査において十分に評価されない可能性がありますのでご留意ください</a:t>
            </a:r>
            <a:endParaRPr kumimoji="1" lang="en-US" altLang="ja-JP" sz="1800" dirty="0">
              <a:solidFill>
                <a:schemeClr val="tx1"/>
              </a:solidFill>
            </a:endParaRPr>
          </a:p>
          <a:p>
            <a:pPr marL="342900" indent="-342900">
              <a:buFont typeface="+mj-ea"/>
              <a:buAutoNum type="circleNumDbPlain" startAt="2"/>
            </a:pPr>
            <a:endParaRPr kumimoji="1" lang="en-US" altLang="ja-JP" sz="1800" dirty="0">
              <a:solidFill>
                <a:schemeClr val="tx1"/>
              </a:solidFill>
            </a:endParaRPr>
          </a:p>
          <a:p>
            <a:pPr marL="342900" indent="-342900">
              <a:buFont typeface="+mj-ea"/>
              <a:buAutoNum type="circleNumDbPlain" startAt="2"/>
            </a:pPr>
            <a:r>
              <a:rPr kumimoji="1" lang="ja-JP" altLang="en-US" sz="1800" dirty="0">
                <a:solidFill>
                  <a:schemeClr val="tx1"/>
                </a:solidFill>
              </a:rPr>
              <a:t>必要に応じて、参考資料（自由様式）を挿入して下さい</a:t>
            </a:r>
            <a:endParaRPr kumimoji="1" lang="en-US" altLang="ja-JP" sz="1800" dirty="0">
              <a:solidFill>
                <a:schemeClr val="tx1"/>
              </a:solidFill>
            </a:endParaRPr>
          </a:p>
          <a:p>
            <a:pPr marL="342900" indent="-342900">
              <a:buFont typeface="+mj-ea"/>
              <a:buAutoNum type="circleNumDbPlain" startAt="2"/>
            </a:pPr>
            <a:endParaRPr kumimoji="1" lang="en-US" altLang="ja-JP" sz="1800" dirty="0">
              <a:solidFill>
                <a:schemeClr val="tx1"/>
              </a:solidFill>
            </a:endParaRPr>
          </a:p>
          <a:p>
            <a:pPr marL="342900" indent="-342900">
              <a:buFont typeface="+mj-ea"/>
              <a:buAutoNum type="circleNumDbPlain" startAt="2"/>
            </a:pPr>
            <a:r>
              <a:rPr kumimoji="1" lang="ja-JP" altLang="en-US" sz="1800" dirty="0">
                <a:solidFill>
                  <a:schemeClr val="tx1"/>
                </a:solidFill>
              </a:rPr>
              <a:t>応募にあたっては、公募要領等をご覧下さい</a:t>
            </a:r>
            <a:br>
              <a:rPr kumimoji="1" lang="en-US" altLang="ja-JP" sz="1800" dirty="0">
                <a:solidFill>
                  <a:schemeClr val="tx1"/>
                </a:solidFill>
              </a:rPr>
            </a:br>
            <a:r>
              <a:rPr kumimoji="1" lang="ja-JP" altLang="en-US" sz="1800" b="1" u="sng" dirty="0">
                <a:solidFill>
                  <a:schemeClr val="tx1"/>
                </a:solidFill>
              </a:rPr>
              <a:t>審査の結果、採択され、事業を実施するには、これらの内容に同意いただくことが必要です</a:t>
            </a:r>
            <a:endParaRPr kumimoji="1" lang="en-US" altLang="ja-JP" sz="1800" b="1" u="sng" dirty="0">
              <a:solidFill>
                <a:schemeClr val="tx1"/>
              </a:solidFill>
            </a:endParaRPr>
          </a:p>
          <a:p>
            <a:pPr marL="342900" indent="-342900">
              <a:buFont typeface="+mj-ea"/>
              <a:buAutoNum type="circleNumDbPlain" startAt="2"/>
            </a:pPr>
            <a:endParaRPr kumimoji="1" lang="en-US" altLang="ja-JP" sz="1800" b="1" u="sng" dirty="0">
              <a:solidFill>
                <a:schemeClr val="tx1"/>
              </a:solidFill>
            </a:endParaRPr>
          </a:p>
          <a:p>
            <a:pPr marL="342900" indent="-342900">
              <a:buFont typeface="+mj-ea"/>
              <a:buAutoNum type="circleNumDbPlain" startAt="2"/>
            </a:pPr>
            <a:r>
              <a:rPr kumimoji="1" lang="ja-JP" altLang="en-US" sz="1800" dirty="0">
                <a:solidFill>
                  <a:schemeClr val="tx1"/>
                </a:solidFill>
              </a:rPr>
              <a:t>本実施計画のうち</a:t>
            </a:r>
            <a:r>
              <a:rPr kumimoji="1" lang="ja-JP" altLang="en-US" sz="1800" b="1" u="sng" dirty="0">
                <a:solidFill>
                  <a:schemeClr val="tx1"/>
                </a:solidFill>
              </a:rPr>
              <a:t>非開示を希望する情報・スライドはその旨を明記</a:t>
            </a:r>
            <a:r>
              <a:rPr kumimoji="1" lang="ja-JP" altLang="en-US" sz="1800" dirty="0">
                <a:solidFill>
                  <a:schemeClr val="tx1"/>
                </a:solidFill>
              </a:rPr>
              <a:t>ください</a:t>
            </a:r>
            <a:br>
              <a:rPr kumimoji="1" lang="en-US" altLang="ja-JP" sz="1800" dirty="0">
                <a:solidFill>
                  <a:schemeClr val="tx1"/>
                </a:solidFill>
              </a:rPr>
            </a:br>
            <a:r>
              <a:rPr kumimoji="1" lang="ja-JP" altLang="en-US" sz="1800" dirty="0">
                <a:solidFill>
                  <a:schemeClr val="tx1"/>
                </a:solidFill>
              </a:rPr>
              <a:t>非開示情報と認められる情報は、経済産業省の担当者及び審査委員以外には提供しないものとし、本事業以外の目的に使用しません</a:t>
            </a:r>
            <a:endParaRPr kumimoji="1" lang="en-US" altLang="ja-JP" sz="1800" dirty="0">
              <a:solidFill>
                <a:schemeClr val="tx1"/>
              </a:solidFill>
            </a:endParaRPr>
          </a:p>
        </p:txBody>
      </p:sp>
    </p:spTree>
    <p:extLst>
      <p:ext uri="{BB962C8B-B14F-4D97-AF65-F5344CB8AC3E}">
        <p14:creationId xmlns:p14="http://schemas.microsoft.com/office/powerpoint/2010/main" val="25711970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10</a:t>
            </a:r>
            <a:r>
              <a:rPr kumimoji="1" lang="ja-JP" altLang="en-US" sz="2000" dirty="0"/>
              <a:t>）海外需要の獲得に向けた取組</a:t>
            </a:r>
            <a:endParaRPr kumimoji="1" lang="en-US" altLang="ja-JP"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dirty="0">
                <a:solidFill>
                  <a:schemeClr val="tx1"/>
                </a:solidFill>
              </a:rPr>
              <a:t>xx</a:t>
            </a:r>
            <a:r>
              <a:rPr kumimoji="1" lang="ja-JP" altLang="en-US" dirty="0">
                <a:solidFill>
                  <a:schemeClr val="tx1"/>
                </a:solidFill>
              </a:rPr>
              <a:t>において、</a:t>
            </a:r>
            <a:r>
              <a:rPr kumimoji="1" lang="en-US" altLang="ja-JP" dirty="0">
                <a:solidFill>
                  <a:schemeClr val="tx1"/>
                </a:solidFill>
              </a:rPr>
              <a:t>xx</a:t>
            </a:r>
            <a:r>
              <a:rPr kumimoji="1" lang="ja-JP" altLang="en-US" dirty="0">
                <a:solidFill>
                  <a:schemeClr val="tx1"/>
                </a:solidFill>
              </a:rPr>
              <a:t>の手段で海外需要の獲得を目指している</a:t>
            </a: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5695681C-3273-0317-B2C4-CE09F12D459E}"/>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72" name="Freeform 95">
            <a:extLst>
              <a:ext uri="{FF2B5EF4-FFF2-40B4-BE49-F238E27FC236}">
                <a16:creationId xmlns:a16="http://schemas.microsoft.com/office/drawing/2014/main" id="{294FC46E-BD55-759B-B51E-FB36BF93A13F}"/>
              </a:ext>
            </a:extLst>
          </p:cNvPr>
          <p:cNvSpPr>
            <a:spLocks/>
          </p:cNvSpPr>
          <p:nvPr/>
        </p:nvSpPr>
        <p:spPr bwMode="gray">
          <a:xfrm rot="10800000" flipH="1">
            <a:off x="6081153" y="3372314"/>
            <a:ext cx="84836" cy="158163"/>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F53E46D6-21D9-D5CB-7FFD-8A4AAEE614D1}"/>
              </a:ext>
            </a:extLst>
          </p:cNvPr>
          <p:cNvSpPr/>
          <p:nvPr/>
        </p:nvSpPr>
        <p:spPr>
          <a:xfrm>
            <a:off x="2568000" y="1536897"/>
            <a:ext cx="9180000" cy="1188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5D1DBF05-6E05-E99D-105A-55A87DADB69A}"/>
              </a:ext>
            </a:extLst>
          </p:cNvPr>
          <p:cNvSpPr/>
          <p:nvPr/>
        </p:nvSpPr>
        <p:spPr>
          <a:xfrm>
            <a:off x="444000" y="1536897"/>
            <a:ext cx="2088000" cy="1188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日本発</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外国航空会社航空機への</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400" dirty="0">
                <a:solidFill>
                  <a:schemeClr val="tx1"/>
                </a:solidFill>
                <a:latin typeface="Meiryo UI" panose="020B0604030504040204" pitchFamily="50" charset="-128"/>
                <a:ea typeface="Meiryo UI" panose="020B0604030504040204" pitchFamily="50" charset="-128"/>
              </a:rPr>
              <a:t>SAF</a:t>
            </a:r>
            <a:r>
              <a:rPr kumimoji="1" lang="ja-JP" altLang="en-US" sz="1400" dirty="0">
                <a:solidFill>
                  <a:schemeClr val="tx1"/>
                </a:solidFill>
                <a:latin typeface="Meiryo UI" panose="020B0604030504040204" pitchFamily="50" charset="-128"/>
                <a:ea typeface="Meiryo UI" panose="020B0604030504040204" pitchFamily="50" charset="-128"/>
              </a:rPr>
              <a:t>給油</a:t>
            </a:r>
          </a:p>
        </p:txBody>
      </p:sp>
      <p:grpSp>
        <p:nvGrpSpPr>
          <p:cNvPr id="8" name="グループ化 7">
            <a:extLst>
              <a:ext uri="{FF2B5EF4-FFF2-40B4-BE49-F238E27FC236}">
                <a16:creationId xmlns:a16="http://schemas.microsoft.com/office/drawing/2014/main" id="{3141573E-9E1A-5874-2563-EF53F08E5747}"/>
              </a:ext>
            </a:extLst>
          </p:cNvPr>
          <p:cNvGrpSpPr/>
          <p:nvPr/>
        </p:nvGrpSpPr>
        <p:grpSpPr>
          <a:xfrm>
            <a:off x="444000" y="1140898"/>
            <a:ext cx="2088000" cy="360000"/>
            <a:chOff x="543578" y="1377175"/>
            <a:chExt cx="5239039" cy="360000"/>
          </a:xfrm>
        </p:grpSpPr>
        <p:cxnSp>
          <p:nvCxnSpPr>
            <p:cNvPr id="9" name="Straight Connector 18">
              <a:extLst>
                <a:ext uri="{FF2B5EF4-FFF2-40B4-BE49-F238E27FC236}">
                  <a16:creationId xmlns:a16="http://schemas.microsoft.com/office/drawing/2014/main" id="{33CC4317-B44A-EC0F-CCD2-E06CC092B79D}"/>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 name="TextBox 23">
              <a:extLst>
                <a:ext uri="{FF2B5EF4-FFF2-40B4-BE49-F238E27FC236}">
                  <a16:creationId xmlns:a16="http://schemas.microsoft.com/office/drawing/2014/main" id="{4C761C61-3871-E5EB-08E7-F715973383FD}"/>
                </a:ext>
              </a:extLst>
            </p:cNvPr>
            <p:cNvSpPr txBox="1"/>
            <p:nvPr/>
          </p:nvSpPr>
          <p:spPr>
            <a:xfrm>
              <a:off x="543578" y="1377175"/>
              <a:ext cx="5220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dirty="0"/>
                <a:t>海外需要獲得の視点</a:t>
              </a:r>
            </a:p>
          </p:txBody>
        </p:sp>
      </p:grpSp>
      <p:grpSp>
        <p:nvGrpSpPr>
          <p:cNvPr id="19" name="グループ化 18">
            <a:extLst>
              <a:ext uri="{FF2B5EF4-FFF2-40B4-BE49-F238E27FC236}">
                <a16:creationId xmlns:a16="http://schemas.microsoft.com/office/drawing/2014/main" id="{D3FC9728-7ADD-DFCA-34CE-53179BD1046E}"/>
              </a:ext>
            </a:extLst>
          </p:cNvPr>
          <p:cNvGrpSpPr/>
          <p:nvPr/>
        </p:nvGrpSpPr>
        <p:grpSpPr>
          <a:xfrm>
            <a:off x="2568000" y="1140898"/>
            <a:ext cx="9180000" cy="360000"/>
            <a:chOff x="543578" y="1377175"/>
            <a:chExt cx="5239039" cy="360000"/>
          </a:xfrm>
        </p:grpSpPr>
        <p:cxnSp>
          <p:nvCxnSpPr>
            <p:cNvPr id="20" name="Straight Connector 18">
              <a:extLst>
                <a:ext uri="{FF2B5EF4-FFF2-40B4-BE49-F238E27FC236}">
                  <a16:creationId xmlns:a16="http://schemas.microsoft.com/office/drawing/2014/main" id="{84627619-BCA6-18B8-62C3-E3B0C374768D}"/>
                </a:ext>
              </a:extLst>
            </p:cNvPr>
            <p:cNvCxnSpPr>
              <a:cxnSpLocks/>
            </p:cNvCxnSpPr>
            <p:nvPr/>
          </p:nvCxnSpPr>
          <p:spPr>
            <a:xfrm>
              <a:off x="5626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1" name="TextBox 23">
              <a:extLst>
                <a:ext uri="{FF2B5EF4-FFF2-40B4-BE49-F238E27FC236}">
                  <a16:creationId xmlns:a16="http://schemas.microsoft.com/office/drawing/2014/main" id="{01DAE7A1-D333-24CA-65A1-91AF3BFFBADA}"/>
                </a:ext>
              </a:extLst>
            </p:cNvPr>
            <p:cNvSpPr txBox="1"/>
            <p:nvPr/>
          </p:nvSpPr>
          <p:spPr>
            <a:xfrm>
              <a:off x="543578" y="1377175"/>
              <a:ext cx="5220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dirty="0"/>
                <a:t>具体的な取組</a:t>
              </a:r>
            </a:p>
          </p:txBody>
        </p:sp>
      </p:grpSp>
      <p:sp>
        <p:nvSpPr>
          <p:cNvPr id="23" name="正方形/長方形 22">
            <a:extLst>
              <a:ext uri="{FF2B5EF4-FFF2-40B4-BE49-F238E27FC236}">
                <a16:creationId xmlns:a16="http://schemas.microsoft.com/office/drawing/2014/main" id="{055336D3-F5F6-C7E0-B6B8-6D3F7D8CC98E}"/>
              </a:ext>
            </a:extLst>
          </p:cNvPr>
          <p:cNvSpPr/>
          <p:nvPr/>
        </p:nvSpPr>
        <p:spPr>
          <a:xfrm>
            <a:off x="444000" y="3984895"/>
            <a:ext cx="2088000" cy="1188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海外における</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400" dirty="0">
                <a:solidFill>
                  <a:schemeClr val="tx1"/>
                </a:solidFill>
                <a:latin typeface="Meiryo UI" panose="020B0604030504040204" pitchFamily="50" charset="-128"/>
                <a:ea typeface="Meiryo UI" panose="020B0604030504040204" pitchFamily="50" charset="-128"/>
              </a:rPr>
              <a:t>SAF</a:t>
            </a:r>
            <a:r>
              <a:rPr kumimoji="1" lang="ja-JP" altLang="en-US" sz="1400" dirty="0">
                <a:solidFill>
                  <a:schemeClr val="tx1"/>
                </a:solidFill>
                <a:latin typeface="Meiryo UI" panose="020B0604030504040204" pitchFamily="50" charset="-128"/>
                <a:ea typeface="Meiryo UI" panose="020B0604030504040204" pitchFamily="50" charset="-128"/>
              </a:rPr>
              <a:t>製造ビジネスの展開</a:t>
            </a:r>
          </a:p>
        </p:txBody>
      </p:sp>
      <p:sp>
        <p:nvSpPr>
          <p:cNvPr id="24" name="正方形/長方形 23">
            <a:extLst>
              <a:ext uri="{FF2B5EF4-FFF2-40B4-BE49-F238E27FC236}">
                <a16:creationId xmlns:a16="http://schemas.microsoft.com/office/drawing/2014/main" id="{042EB9D6-FED5-5846-6244-7B95DB8615A3}"/>
              </a:ext>
            </a:extLst>
          </p:cNvPr>
          <p:cNvSpPr/>
          <p:nvPr/>
        </p:nvSpPr>
        <p:spPr>
          <a:xfrm>
            <a:off x="444000" y="2760896"/>
            <a:ext cx="2088000" cy="1188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海外への</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ニート</a:t>
            </a:r>
            <a:r>
              <a:rPr kumimoji="1" lang="en-US" altLang="ja-JP" sz="1400" dirty="0">
                <a:solidFill>
                  <a:schemeClr val="tx1"/>
                </a:solidFill>
                <a:latin typeface="Meiryo UI" panose="020B0604030504040204" pitchFamily="50" charset="-128"/>
                <a:ea typeface="Meiryo UI" panose="020B0604030504040204" pitchFamily="50" charset="-128"/>
              </a:rPr>
              <a:t>SAF</a:t>
            </a:r>
            <a:r>
              <a:rPr kumimoji="1" lang="ja-JP" altLang="en-US" sz="1400" dirty="0">
                <a:solidFill>
                  <a:schemeClr val="tx1"/>
                </a:solidFill>
                <a:latin typeface="Meiryo UI" panose="020B0604030504040204" pitchFamily="50" charset="-128"/>
                <a:ea typeface="Meiryo UI" panose="020B0604030504040204" pitchFamily="50" charset="-128"/>
              </a:rPr>
              <a:t>の輸出</a:t>
            </a:r>
          </a:p>
        </p:txBody>
      </p:sp>
      <p:sp>
        <p:nvSpPr>
          <p:cNvPr id="26" name="正方形/長方形 25">
            <a:extLst>
              <a:ext uri="{FF2B5EF4-FFF2-40B4-BE49-F238E27FC236}">
                <a16:creationId xmlns:a16="http://schemas.microsoft.com/office/drawing/2014/main" id="{EE127C4A-6C76-F1AB-5461-710732278105}"/>
              </a:ext>
            </a:extLst>
          </p:cNvPr>
          <p:cNvSpPr/>
          <p:nvPr/>
        </p:nvSpPr>
        <p:spPr>
          <a:xfrm>
            <a:off x="2568000" y="2760896"/>
            <a:ext cx="9180000" cy="1188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10620267-2AFA-C3E1-9CB1-65D4803546CC}"/>
              </a:ext>
            </a:extLst>
          </p:cNvPr>
          <p:cNvSpPr/>
          <p:nvPr/>
        </p:nvSpPr>
        <p:spPr>
          <a:xfrm>
            <a:off x="2568000" y="3984895"/>
            <a:ext cx="9180000" cy="1188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2170B8C5-9329-AB9D-3BCE-757A9EAE6F24}"/>
              </a:ext>
            </a:extLst>
          </p:cNvPr>
          <p:cNvSpPr/>
          <p:nvPr/>
        </p:nvSpPr>
        <p:spPr>
          <a:xfrm>
            <a:off x="444000" y="5208896"/>
            <a:ext cx="2088000" cy="1188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dirty="0">
                <a:solidFill>
                  <a:schemeClr val="tx1"/>
                </a:solidFill>
                <a:latin typeface="Meiryo UI" panose="020B0604030504040204" pitchFamily="50" charset="-128"/>
                <a:ea typeface="Meiryo UI" panose="020B0604030504040204" pitchFamily="50" charset="-128"/>
              </a:rPr>
              <a:t>XXX</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F49E91EC-13D4-6058-0F06-192CE78227E2}"/>
              </a:ext>
            </a:extLst>
          </p:cNvPr>
          <p:cNvSpPr/>
          <p:nvPr/>
        </p:nvSpPr>
        <p:spPr>
          <a:xfrm>
            <a:off x="2568000" y="5208896"/>
            <a:ext cx="9180000" cy="1188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975" indent="-180975">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p>
          <a:p>
            <a:pPr marL="180975" indent="-180975">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8" name="TextBox 51">
            <a:extLst>
              <a:ext uri="{FF2B5EF4-FFF2-40B4-BE49-F238E27FC236}">
                <a16:creationId xmlns:a16="http://schemas.microsoft.com/office/drawing/2014/main" id="{45643EFE-077C-25A5-0381-BB9D4480A930}"/>
              </a:ext>
            </a:extLst>
          </p:cNvPr>
          <p:cNvSpPr txBox="1"/>
          <p:nvPr/>
        </p:nvSpPr>
        <p:spPr>
          <a:xfrm>
            <a:off x="3702000" y="1896896"/>
            <a:ext cx="6912000" cy="414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400" dirty="0">
                <a:solidFill>
                  <a:srgbClr val="2E3558"/>
                </a:solidFill>
                <a:latin typeface="+mn-ea"/>
              </a:rPr>
              <a:t>以下の項目例を踏まえつつ、</a:t>
            </a:r>
            <a:r>
              <a:rPr lang="ja-JP" altLang="en-US" sz="1400" b="1" u="sng" dirty="0">
                <a:solidFill>
                  <a:srgbClr val="2E3558"/>
                </a:solidFill>
                <a:latin typeface="+mn-ea"/>
              </a:rPr>
              <a:t>「日本発外国航空会社航空機への</a:t>
            </a:r>
            <a:r>
              <a:rPr lang="en-US" altLang="ja-JP" sz="1400" b="1" u="sng" dirty="0">
                <a:solidFill>
                  <a:srgbClr val="2E3558"/>
                </a:solidFill>
                <a:latin typeface="+mn-ea"/>
              </a:rPr>
              <a:t>SAF</a:t>
            </a:r>
            <a:r>
              <a:rPr lang="ja-JP" altLang="en-US" sz="1400" b="1" u="sng" dirty="0">
                <a:solidFill>
                  <a:srgbClr val="2E3558"/>
                </a:solidFill>
                <a:latin typeface="+mn-ea"/>
              </a:rPr>
              <a:t>給油」、「海外への</a:t>
            </a:r>
            <a:br>
              <a:rPr lang="en-US" altLang="ja-JP" sz="1400" b="1" u="sng" dirty="0">
                <a:solidFill>
                  <a:srgbClr val="2E3558"/>
                </a:solidFill>
                <a:latin typeface="+mn-ea"/>
              </a:rPr>
            </a:br>
            <a:r>
              <a:rPr lang="ja-JP" altLang="en-US" sz="1400" b="1" u="sng" dirty="0">
                <a:solidFill>
                  <a:srgbClr val="2E3558"/>
                </a:solidFill>
                <a:latin typeface="+mn-ea"/>
              </a:rPr>
              <a:t>ニート</a:t>
            </a:r>
            <a:r>
              <a:rPr lang="en-US" altLang="ja-JP" sz="1400" b="1" u="sng" dirty="0">
                <a:solidFill>
                  <a:srgbClr val="2E3558"/>
                </a:solidFill>
                <a:latin typeface="+mn-ea"/>
              </a:rPr>
              <a:t>SAF</a:t>
            </a:r>
            <a:r>
              <a:rPr lang="ja-JP" altLang="en-US" sz="1400" b="1" u="sng" dirty="0">
                <a:solidFill>
                  <a:srgbClr val="2E3558"/>
                </a:solidFill>
                <a:latin typeface="+mn-ea"/>
              </a:rPr>
              <a:t>の輸出」、「海外における</a:t>
            </a:r>
            <a:r>
              <a:rPr lang="en-US" altLang="ja-JP" sz="1400" b="1" u="sng" dirty="0">
                <a:solidFill>
                  <a:srgbClr val="2E3558"/>
                </a:solidFill>
                <a:latin typeface="+mn-ea"/>
              </a:rPr>
              <a:t>SAF</a:t>
            </a:r>
            <a:r>
              <a:rPr lang="ja-JP" altLang="en-US" sz="1400" b="1" u="sng" dirty="0">
                <a:solidFill>
                  <a:srgbClr val="2E3558"/>
                </a:solidFill>
                <a:latin typeface="+mn-ea"/>
              </a:rPr>
              <a:t>製造ビジネスの展開」</a:t>
            </a:r>
            <a:r>
              <a:rPr lang="ja-JP" altLang="en-US" sz="1400" dirty="0">
                <a:solidFill>
                  <a:srgbClr val="2E3558"/>
                </a:solidFill>
                <a:latin typeface="+mn-ea"/>
              </a:rPr>
              <a:t>の</a:t>
            </a:r>
            <a:r>
              <a:rPr lang="en-US" altLang="ja-JP" sz="1400" dirty="0">
                <a:solidFill>
                  <a:srgbClr val="2E3558"/>
                </a:solidFill>
                <a:latin typeface="+mn-ea"/>
              </a:rPr>
              <a:t>3</a:t>
            </a:r>
            <a:r>
              <a:rPr lang="ja-JP" altLang="en-US" sz="1400" dirty="0">
                <a:solidFill>
                  <a:srgbClr val="2E3558"/>
                </a:solidFill>
                <a:latin typeface="+mn-ea"/>
              </a:rPr>
              <a:t>種類について、各社の取組状況に応じて記載ください</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概要</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国・地域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国・</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州</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手段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（例）プロジェクト組成、出資、</a:t>
            </a:r>
            <a:r>
              <a:rPr lang="en-US" altLang="ja-JP" sz="1400" dirty="0">
                <a:solidFill>
                  <a:srgbClr val="2E3558"/>
                </a:solidFill>
                <a:latin typeface="+mn-ea"/>
                <a:sym typeface="Wingdings" panose="05000000000000000000" pitchFamily="2" charset="2"/>
              </a:rPr>
              <a:t>SPC</a:t>
            </a:r>
            <a:r>
              <a:rPr lang="ja-JP" altLang="en-US" sz="1400" dirty="0">
                <a:solidFill>
                  <a:srgbClr val="2E3558"/>
                </a:solidFill>
                <a:latin typeface="+mn-ea"/>
                <a:sym typeface="Wingdings" panose="05000000000000000000" pitchFamily="2" charset="2"/>
              </a:rPr>
              <a:t>設立（プロジェクトファイナンス）、買収（</a:t>
            </a:r>
            <a:r>
              <a:rPr lang="en-US" altLang="ja-JP" sz="1400" dirty="0">
                <a:solidFill>
                  <a:srgbClr val="2E3558"/>
                </a:solidFill>
                <a:latin typeface="+mn-ea"/>
                <a:sym typeface="Wingdings" panose="05000000000000000000" pitchFamily="2" charset="2"/>
              </a:rPr>
              <a:t>M&amp;A</a:t>
            </a:r>
            <a:r>
              <a:rPr lang="ja-JP" altLang="en-US" sz="1400" dirty="0">
                <a:solidFill>
                  <a:srgbClr val="2E3558"/>
                </a:solidFill>
                <a:latin typeface="+mn-ea"/>
                <a:sym typeface="Wingdings" panose="05000000000000000000" pitchFamily="2" charset="2"/>
              </a:rPr>
              <a:t>）</a:t>
            </a:r>
            <a:endParaRPr lang="en-US" altLang="ja-JP" sz="1400" dirty="0">
              <a:solidFill>
                <a:srgbClr val="2E3558"/>
              </a:solidFill>
              <a:latin typeface="+mn-ea"/>
              <a:sym typeface="Wingdings" panose="05000000000000000000" pitchFamily="2" charset="2"/>
            </a:endParaRPr>
          </a:p>
          <a:p>
            <a:pPr marL="371475" indent="-285750">
              <a:buFont typeface="Arial" panose="020B0604020202020204" pitchFamily="34" charset="0"/>
              <a:buChar char="•"/>
            </a:pPr>
            <a:r>
              <a:rPr lang="ja-JP" altLang="en-US" sz="1400" dirty="0">
                <a:solidFill>
                  <a:srgbClr val="2E3558"/>
                </a:solidFill>
                <a:latin typeface="+mn-ea"/>
              </a:rPr>
              <a:t>共同実施者：</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rPr>
              <a:t>xx</a:t>
            </a:r>
            <a:r>
              <a:rPr lang="ja-JP" altLang="en-US" sz="1400" dirty="0">
                <a:solidFill>
                  <a:srgbClr val="2E3558"/>
                </a:solidFill>
                <a:latin typeface="+mn-ea"/>
                <a:sym typeface="Wingdings" panose="05000000000000000000" pitchFamily="2" charset="2"/>
              </a:rPr>
              <a:t>社</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事業フェーズ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（例）投資判断前、協業候補者とディスカッション中、事業実施中</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事業期間（想定含む）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年間（</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年）</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投資規模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億円</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外部資金調達状況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億円</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sym typeface="Wingdings" panose="05000000000000000000" pitchFamily="2" charset="2"/>
              </a:rPr>
              <a:t>対象国・地域の動向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（例）市場、競合、制度・規制</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製造技術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HEFA</a:t>
            </a:r>
            <a:r>
              <a:rPr lang="ja-JP" altLang="en-US" sz="1400" dirty="0">
                <a:solidFill>
                  <a:srgbClr val="2E3558"/>
                </a:solidFill>
                <a:latin typeface="+mn-ea"/>
                <a:sym typeface="Wingdings" panose="05000000000000000000" pitchFamily="2" charset="2"/>
              </a:rPr>
              <a:t>、</a:t>
            </a:r>
            <a:r>
              <a:rPr lang="en-US" altLang="ja-JP" sz="1400" dirty="0">
                <a:solidFill>
                  <a:srgbClr val="2E3558"/>
                </a:solidFill>
                <a:latin typeface="+mn-ea"/>
                <a:sym typeface="Wingdings" panose="05000000000000000000" pitchFamily="2" charset="2"/>
              </a:rPr>
              <a:t>ATJ</a:t>
            </a:r>
          </a:p>
          <a:p>
            <a:pPr marL="371475" indent="-285750">
              <a:buFont typeface="Arial" panose="020B0604020202020204" pitchFamily="34" charset="0"/>
              <a:buChar char="•"/>
            </a:pPr>
            <a:r>
              <a:rPr lang="ja-JP" altLang="en-US" sz="1400" dirty="0">
                <a:solidFill>
                  <a:srgbClr val="2E3558"/>
                </a:solidFill>
                <a:latin typeface="+mn-ea"/>
              </a:rPr>
              <a:t>生産能力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（例）約</a:t>
            </a:r>
            <a:r>
              <a:rPr lang="en-US" altLang="ja-JP" sz="1400" dirty="0" err="1">
                <a:solidFill>
                  <a:srgbClr val="2E3558"/>
                </a:solidFill>
                <a:latin typeface="+mn-ea"/>
                <a:sym typeface="Wingdings" panose="05000000000000000000" pitchFamily="2" charset="2"/>
              </a:rPr>
              <a:t>xxkL</a:t>
            </a:r>
            <a:r>
              <a:rPr lang="ja-JP" altLang="en-US" sz="1400" dirty="0">
                <a:solidFill>
                  <a:srgbClr val="2E3558"/>
                </a:solidFill>
                <a:latin typeface="+mn-ea"/>
                <a:sym typeface="Wingdings" panose="05000000000000000000" pitchFamily="2" charset="2"/>
              </a:rPr>
              <a:t>／年（～</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年）、約</a:t>
            </a:r>
            <a:r>
              <a:rPr lang="en-US" altLang="ja-JP" sz="1400" dirty="0" err="1">
                <a:solidFill>
                  <a:srgbClr val="2E3558"/>
                </a:solidFill>
                <a:latin typeface="+mn-ea"/>
                <a:sym typeface="Wingdings" panose="05000000000000000000" pitchFamily="2" charset="2"/>
              </a:rPr>
              <a:t>xxkL</a:t>
            </a:r>
            <a:r>
              <a:rPr lang="ja-JP" altLang="en-US" sz="1400" dirty="0">
                <a:solidFill>
                  <a:srgbClr val="2E3558"/>
                </a:solidFill>
                <a:latin typeface="+mn-ea"/>
                <a:sym typeface="Wingdings" panose="05000000000000000000" pitchFamily="2" charset="2"/>
              </a:rPr>
              <a:t>／年（～</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年）</a:t>
            </a:r>
            <a:endParaRPr lang="en-US" altLang="ja-JP" sz="1400" dirty="0">
              <a:solidFill>
                <a:srgbClr val="2E3558"/>
              </a:solidFill>
              <a:latin typeface="+mn-ea"/>
            </a:endParaRPr>
          </a:p>
          <a:p>
            <a:pPr marL="371475" indent="-285750">
              <a:buFont typeface="Arial" panose="020B0604020202020204" pitchFamily="34" charset="0"/>
              <a:buChar char="•"/>
            </a:pPr>
            <a:r>
              <a:rPr lang="en-US" altLang="ja-JP" sz="1400" dirty="0">
                <a:solidFill>
                  <a:srgbClr val="2E3558"/>
                </a:solidFill>
                <a:latin typeface="+mn-ea"/>
              </a:rPr>
              <a:t>KPI</a:t>
            </a:r>
            <a:r>
              <a:rPr lang="ja-JP" altLang="en-US" sz="1400" dirty="0">
                <a:solidFill>
                  <a:srgbClr val="2E3558"/>
                </a:solidFill>
                <a:latin typeface="+mn-ea"/>
              </a:rPr>
              <a:t>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ja-JP" altLang="ja-JP" sz="1400" dirty="0">
                <a:solidFill>
                  <a:srgbClr val="2E3558"/>
                </a:solidFill>
                <a:latin typeface="+mn-ea"/>
              </a:rPr>
              <a:t>コスト目標、生産規模、歩留まり率、量産技術の確立の程度を示す指標</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注力ターゲット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ja-JP" altLang="en-US" sz="1400" dirty="0">
                <a:solidFill>
                  <a:srgbClr val="2E3558"/>
                </a:solidFill>
                <a:latin typeface="+mn-ea"/>
              </a:rPr>
              <a:t>用途市場、想定顧客（可能な限りバイネーム、商談状況）、</a:t>
            </a:r>
            <a:br>
              <a:rPr lang="en-US" altLang="ja-JP" sz="1400" dirty="0">
                <a:solidFill>
                  <a:srgbClr val="2E3558"/>
                </a:solidFill>
                <a:latin typeface="+mn-ea"/>
              </a:rPr>
            </a:br>
            <a:r>
              <a:rPr lang="ja-JP" altLang="en-US" sz="1400" dirty="0">
                <a:solidFill>
                  <a:srgbClr val="2E3558"/>
                </a:solidFill>
                <a:latin typeface="+mn-ea"/>
              </a:rPr>
              <a:t>　　　　　　　　　　　　　　販売量・コスト（可能な限り定量的に）、提供製品、最終製品</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sym typeface="Wingdings" panose="05000000000000000000" pitchFamily="2" charset="2"/>
              </a:rPr>
              <a:t>課題・リスク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（例）特に商用化に向けて障壁となっている（なりうる）もの</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ビジネススキーム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（例）各社の役割や具体的なアクション、スケジュール</a:t>
            </a:r>
            <a:endParaRPr lang="en-US" altLang="ja-JP" sz="1400" dirty="0">
              <a:solidFill>
                <a:srgbClr val="2E3558"/>
              </a:solidFill>
              <a:latin typeface="+mn-ea"/>
              <a:sym typeface="Wingdings" panose="05000000000000000000" pitchFamily="2" charset="2"/>
            </a:endParaRPr>
          </a:p>
        </p:txBody>
      </p:sp>
    </p:spTree>
    <p:extLst>
      <p:ext uri="{BB962C8B-B14F-4D97-AF65-F5344CB8AC3E}">
        <p14:creationId xmlns:p14="http://schemas.microsoft.com/office/powerpoint/2010/main" val="35648855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510945A7-A1AC-4BFD-B18C-581BCCC0A241}"/>
              </a:ext>
            </a:extLst>
          </p:cNvPr>
          <p:cNvSpPr/>
          <p:nvPr/>
        </p:nvSpPr>
        <p:spPr>
          <a:xfrm>
            <a:off x="6537532" y="2789129"/>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11</a:t>
            </a:r>
            <a:r>
              <a:rPr kumimoji="1" lang="ja-JP" altLang="en-US" sz="2000" dirty="0"/>
              <a:t>）合成燃料等の次世代技術への展開に向けた取組</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dirty="0">
                <a:solidFill>
                  <a:schemeClr val="tx1"/>
                </a:solidFill>
              </a:rPr>
              <a:t>xx</a:t>
            </a:r>
            <a:r>
              <a:rPr kumimoji="1" lang="ja-JP" altLang="en-US" dirty="0">
                <a:solidFill>
                  <a:schemeClr val="tx1"/>
                </a:solidFill>
              </a:rPr>
              <a:t>において、</a:t>
            </a:r>
            <a:r>
              <a:rPr kumimoji="1" lang="en-US" altLang="ja-JP" dirty="0">
                <a:solidFill>
                  <a:schemeClr val="tx1"/>
                </a:solidFill>
              </a:rPr>
              <a:t>xx</a:t>
            </a:r>
            <a:r>
              <a:rPr kumimoji="1" lang="ja-JP" altLang="en-US" dirty="0">
                <a:solidFill>
                  <a:schemeClr val="tx1"/>
                </a:solidFill>
              </a:rPr>
              <a:t>の手段で合成燃料等の次世代技術への展開に向けた取組を推進している</a:t>
            </a: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5" name="Rectangle 108">
            <a:extLst>
              <a:ext uri="{FF2B5EF4-FFF2-40B4-BE49-F238E27FC236}">
                <a16:creationId xmlns:a16="http://schemas.microsoft.com/office/drawing/2014/main" id="{71869300-75DD-33D5-049B-C55A2A0DA4A9}"/>
              </a:ext>
            </a:extLst>
          </p:cNvPr>
          <p:cNvSpPr/>
          <p:nvPr/>
        </p:nvSpPr>
        <p:spPr>
          <a:xfrm>
            <a:off x="6540956" y="277777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6" name="Rectangle 108">
            <a:extLst>
              <a:ext uri="{FF2B5EF4-FFF2-40B4-BE49-F238E27FC236}">
                <a16:creationId xmlns:a16="http://schemas.microsoft.com/office/drawing/2014/main" id="{5D1BE604-A305-D8AB-A4E4-111EAF2F248E}"/>
              </a:ext>
            </a:extLst>
          </p:cNvPr>
          <p:cNvSpPr/>
          <p:nvPr/>
        </p:nvSpPr>
        <p:spPr>
          <a:xfrm>
            <a:off x="6537532" y="2789129"/>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 name="Rectangle 108">
            <a:extLst>
              <a:ext uri="{FF2B5EF4-FFF2-40B4-BE49-F238E27FC236}">
                <a16:creationId xmlns:a16="http://schemas.microsoft.com/office/drawing/2014/main" id="{DC005F85-E196-EAE9-9EBD-CFA7E84812B5}"/>
              </a:ext>
            </a:extLst>
          </p:cNvPr>
          <p:cNvSpPr/>
          <p:nvPr/>
        </p:nvSpPr>
        <p:spPr>
          <a:xfrm>
            <a:off x="6540956" y="277777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695681C-3273-0317-B2C4-CE09F12D459E}"/>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5" name="Freeform 95">
            <a:extLst>
              <a:ext uri="{FF2B5EF4-FFF2-40B4-BE49-F238E27FC236}">
                <a16:creationId xmlns:a16="http://schemas.microsoft.com/office/drawing/2014/main" id="{74F9D501-A383-2F0C-F9A8-702007822C7C}"/>
              </a:ext>
            </a:extLst>
          </p:cNvPr>
          <p:cNvSpPr>
            <a:spLocks/>
          </p:cNvSpPr>
          <p:nvPr/>
        </p:nvSpPr>
        <p:spPr bwMode="gray">
          <a:xfrm rot="10800000" flipH="1">
            <a:off x="6081153" y="3372314"/>
            <a:ext cx="84836" cy="158163"/>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TextBox 51">
            <a:extLst>
              <a:ext uri="{FF2B5EF4-FFF2-40B4-BE49-F238E27FC236}">
                <a16:creationId xmlns:a16="http://schemas.microsoft.com/office/drawing/2014/main" id="{22661466-D8DA-E7C1-46F9-450A0B00D577}"/>
              </a:ext>
            </a:extLst>
          </p:cNvPr>
          <p:cNvSpPr txBox="1"/>
          <p:nvPr/>
        </p:nvSpPr>
        <p:spPr>
          <a:xfrm>
            <a:off x="1236000" y="2168416"/>
            <a:ext cx="9720000" cy="3528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400" dirty="0">
                <a:solidFill>
                  <a:srgbClr val="2E3558"/>
                </a:solidFill>
                <a:latin typeface="+mn-ea"/>
              </a:rPr>
              <a:t>以下の項目例を踏まえつつ、各社の取組状況に応じて記載ください</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概要</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国・地域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国・</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州</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手段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（例）プロジェクト組成、出資、</a:t>
            </a:r>
            <a:r>
              <a:rPr lang="en-US" altLang="ja-JP" sz="1400" dirty="0">
                <a:solidFill>
                  <a:srgbClr val="2E3558"/>
                </a:solidFill>
                <a:latin typeface="+mn-ea"/>
                <a:sym typeface="Wingdings" panose="05000000000000000000" pitchFamily="2" charset="2"/>
              </a:rPr>
              <a:t>SPC</a:t>
            </a:r>
            <a:r>
              <a:rPr lang="ja-JP" altLang="en-US" sz="1400" dirty="0">
                <a:solidFill>
                  <a:srgbClr val="2E3558"/>
                </a:solidFill>
                <a:latin typeface="+mn-ea"/>
                <a:sym typeface="Wingdings" panose="05000000000000000000" pitchFamily="2" charset="2"/>
              </a:rPr>
              <a:t>設立（プロジェクトファイナンス）、買収（</a:t>
            </a:r>
            <a:r>
              <a:rPr lang="en-US" altLang="ja-JP" sz="1400" dirty="0">
                <a:solidFill>
                  <a:srgbClr val="2E3558"/>
                </a:solidFill>
                <a:latin typeface="+mn-ea"/>
                <a:sym typeface="Wingdings" panose="05000000000000000000" pitchFamily="2" charset="2"/>
              </a:rPr>
              <a:t>M&amp;A</a:t>
            </a:r>
            <a:r>
              <a:rPr lang="ja-JP" altLang="en-US" sz="1400" dirty="0">
                <a:solidFill>
                  <a:srgbClr val="2E3558"/>
                </a:solidFill>
                <a:latin typeface="+mn-ea"/>
                <a:sym typeface="Wingdings" panose="05000000000000000000" pitchFamily="2" charset="2"/>
              </a:rPr>
              <a:t>）</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共同実施者：</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rPr>
              <a:t>xx</a:t>
            </a:r>
            <a:r>
              <a:rPr lang="ja-JP" altLang="en-US" sz="1400" dirty="0">
                <a:solidFill>
                  <a:srgbClr val="2E3558"/>
                </a:solidFill>
                <a:latin typeface="+mn-ea"/>
                <a:sym typeface="Wingdings" panose="05000000000000000000" pitchFamily="2" charset="2"/>
              </a:rPr>
              <a:t>社</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事業フェーズ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（例）投資判断前、協業候補者とディスカッション中、事業実施中</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事業期間（想定含む）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年間（</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年）</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投資規模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億円</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外部資金調達状況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億円</a:t>
            </a:r>
            <a:endParaRPr lang="en-US" altLang="ja-JP" sz="1400" dirty="0">
              <a:solidFill>
                <a:srgbClr val="2E3558"/>
              </a:solidFill>
              <a:latin typeface="+mn-ea"/>
              <a:sym typeface="Wingdings" panose="05000000000000000000" pitchFamily="2" charset="2"/>
            </a:endParaRPr>
          </a:p>
          <a:p>
            <a:pPr marL="371475" indent="-285750">
              <a:buFont typeface="Arial" panose="020B0604020202020204" pitchFamily="34" charset="0"/>
              <a:buChar char="•"/>
            </a:pPr>
            <a:r>
              <a:rPr lang="ja-JP" altLang="en-US" sz="1400" dirty="0">
                <a:solidFill>
                  <a:srgbClr val="2E3558"/>
                </a:solidFill>
                <a:latin typeface="+mn-ea"/>
                <a:sym typeface="Wingdings" panose="05000000000000000000" pitchFamily="2" charset="2"/>
              </a:rPr>
              <a:t>対象国・地域の動向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（例）市場（需要見通しなど）、競合、制度・規制（燃料品質に関する規格・法令・規制の整備状況など）</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燃料種別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（例）バイオエタノール</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量・コスト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（例）製造量・コスト、供給量・コスト</a:t>
            </a:r>
            <a:endParaRPr lang="en-US" altLang="ja-JP" sz="1400" dirty="0">
              <a:solidFill>
                <a:srgbClr val="2E3558"/>
              </a:solidFill>
              <a:latin typeface="+mn-ea"/>
              <a:sym typeface="Wingdings" panose="05000000000000000000" pitchFamily="2" charset="2"/>
            </a:endParaRPr>
          </a:p>
          <a:p>
            <a:pPr marL="371475" indent="-285750">
              <a:buFont typeface="Arial" panose="020B0604020202020204" pitchFamily="34" charset="0"/>
              <a:buChar char="•"/>
            </a:pPr>
            <a:r>
              <a:rPr lang="ja-JP" altLang="en-US" sz="1400" dirty="0">
                <a:solidFill>
                  <a:srgbClr val="2E3558"/>
                </a:solidFill>
                <a:latin typeface="+mn-ea"/>
                <a:sym typeface="Wingdings" panose="05000000000000000000" pitchFamily="2" charset="2"/>
              </a:rPr>
              <a:t>供給インフラ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（例）インフラ整備の方向性、整備期間・コスト</a:t>
            </a:r>
            <a:endParaRPr lang="en-US" altLang="ja-JP" sz="1400" dirty="0">
              <a:solidFill>
                <a:srgbClr val="2E3558"/>
              </a:solidFill>
              <a:latin typeface="+mn-ea"/>
              <a:sym typeface="Wingdings" panose="05000000000000000000" pitchFamily="2" charset="2"/>
            </a:endParaRPr>
          </a:p>
          <a:p>
            <a:pPr marL="371475" indent="-285750">
              <a:buFont typeface="Arial" panose="020B0604020202020204" pitchFamily="34" charset="0"/>
              <a:buChar char="•"/>
            </a:pPr>
            <a:r>
              <a:rPr lang="ja-JP" altLang="en-US" sz="1400" dirty="0">
                <a:solidFill>
                  <a:srgbClr val="2E3558"/>
                </a:solidFill>
                <a:latin typeface="+mn-ea"/>
                <a:sym typeface="Wingdings" panose="05000000000000000000" pitchFamily="2" charset="2"/>
              </a:rPr>
              <a:t>車両対応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（例）対応車／非対応車の普及状況、ユーザへの認知方法</a:t>
            </a:r>
            <a:endParaRPr lang="en-US" altLang="ja-JP" sz="1400" dirty="0">
              <a:solidFill>
                <a:srgbClr val="2E3558"/>
              </a:solidFill>
              <a:latin typeface="+mn-ea"/>
              <a:sym typeface="Wingdings" panose="05000000000000000000" pitchFamily="2" charset="2"/>
            </a:endParaRPr>
          </a:p>
          <a:p>
            <a:pPr marL="371475" indent="-285750">
              <a:buFont typeface="Arial" panose="020B0604020202020204" pitchFamily="34" charset="0"/>
              <a:buChar char="•"/>
            </a:pPr>
            <a:r>
              <a:rPr lang="ja-JP" altLang="en-US" sz="1400" dirty="0">
                <a:solidFill>
                  <a:srgbClr val="2E3558"/>
                </a:solidFill>
                <a:latin typeface="+mn-ea"/>
                <a:sym typeface="Wingdings" panose="05000000000000000000" pitchFamily="2" charset="2"/>
              </a:rPr>
              <a:t>課題・リスク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（例）環境価値の移転、積極的に活用したい需要家の開拓、</a:t>
            </a:r>
            <a:r>
              <a:rPr lang="en-US" altLang="ja-JP" sz="1400" dirty="0">
                <a:solidFill>
                  <a:srgbClr val="2E3558"/>
                </a:solidFill>
                <a:latin typeface="+mn-ea"/>
                <a:sym typeface="Wingdings" panose="05000000000000000000" pitchFamily="2" charset="2"/>
              </a:rPr>
              <a:t>Scope3</a:t>
            </a:r>
            <a:r>
              <a:rPr lang="ja-JP" altLang="en-US" sz="1400" dirty="0">
                <a:solidFill>
                  <a:srgbClr val="2E3558"/>
                </a:solidFill>
                <a:latin typeface="+mn-ea"/>
                <a:sym typeface="Wingdings" panose="05000000000000000000" pitchFamily="2" charset="2"/>
              </a:rPr>
              <a:t>における</a:t>
            </a:r>
            <a:r>
              <a:rPr lang="en-US" altLang="ja-JP" sz="1400" dirty="0">
                <a:solidFill>
                  <a:srgbClr val="2E3558"/>
                </a:solidFill>
                <a:latin typeface="+mn-ea"/>
                <a:sym typeface="Wingdings" panose="05000000000000000000" pitchFamily="2" charset="2"/>
              </a:rPr>
              <a:t>GHG</a:t>
            </a:r>
            <a:r>
              <a:rPr lang="ja-JP" altLang="en-US" sz="1400" dirty="0">
                <a:solidFill>
                  <a:srgbClr val="2E3558"/>
                </a:solidFill>
                <a:latin typeface="+mn-ea"/>
                <a:sym typeface="Wingdings" panose="05000000000000000000" pitchFamily="2" charset="2"/>
              </a:rPr>
              <a:t>排出量削減に向けた活用</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ビジネススキーム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（例）各社の役割や具体的なアクション、スケジュール</a:t>
            </a:r>
            <a:endParaRPr lang="en-US" altLang="ja-JP" sz="1400" dirty="0">
              <a:solidFill>
                <a:srgbClr val="2E3558"/>
              </a:solidFill>
              <a:latin typeface="+mn-ea"/>
              <a:sym typeface="Wingdings" panose="05000000000000000000" pitchFamily="2" charset="2"/>
            </a:endParaRPr>
          </a:p>
        </p:txBody>
      </p:sp>
      <p:sp>
        <p:nvSpPr>
          <p:cNvPr id="15" name="Rectangle 43">
            <a:extLst>
              <a:ext uri="{FF2B5EF4-FFF2-40B4-BE49-F238E27FC236}">
                <a16:creationId xmlns:a16="http://schemas.microsoft.com/office/drawing/2014/main" id="{AFA2548B-98E9-A648-E27F-82F3C6B9F67E}"/>
              </a:ext>
            </a:extLst>
          </p:cNvPr>
          <p:cNvSpPr/>
          <p:nvPr/>
        </p:nvSpPr>
        <p:spPr>
          <a:xfrm>
            <a:off x="755351" y="1810887"/>
            <a:ext cx="10440000" cy="3276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XXX</a:t>
            </a:r>
          </a:p>
        </p:txBody>
      </p:sp>
      <p:sp>
        <p:nvSpPr>
          <p:cNvPr id="16" name="TextBox 23">
            <a:extLst>
              <a:ext uri="{FF2B5EF4-FFF2-40B4-BE49-F238E27FC236}">
                <a16:creationId xmlns:a16="http://schemas.microsoft.com/office/drawing/2014/main" id="{6A2A7B1B-1DFF-2D70-5587-DA3C85503B48}"/>
              </a:ext>
            </a:extLst>
          </p:cNvPr>
          <p:cNvSpPr txBox="1"/>
          <p:nvPr/>
        </p:nvSpPr>
        <p:spPr>
          <a:xfrm>
            <a:off x="755351" y="1377175"/>
            <a:ext cx="10440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kumimoji="1" lang="ja-JP" altLang="en-US" sz="1400" b="1" dirty="0"/>
              <a:t>合成燃料等の次世代技術への展開に向けた取組</a:t>
            </a:r>
            <a:endParaRPr lang="ja-JP" altLang="en-US" b="1" dirty="0"/>
          </a:p>
        </p:txBody>
      </p:sp>
      <p:cxnSp>
        <p:nvCxnSpPr>
          <p:cNvPr id="17" name="Straight Connector 18">
            <a:extLst>
              <a:ext uri="{FF2B5EF4-FFF2-40B4-BE49-F238E27FC236}">
                <a16:creationId xmlns:a16="http://schemas.microsoft.com/office/drawing/2014/main" id="{930B0123-7A4F-8C66-7695-21609974E695}"/>
              </a:ext>
            </a:extLst>
          </p:cNvPr>
          <p:cNvCxnSpPr>
            <a:cxnSpLocks/>
          </p:cNvCxnSpPr>
          <p:nvPr/>
        </p:nvCxnSpPr>
        <p:spPr>
          <a:xfrm>
            <a:off x="7658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15645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510945A7-A1AC-4BFD-B18C-581BCCC0A241}"/>
              </a:ext>
            </a:extLst>
          </p:cNvPr>
          <p:cNvSpPr/>
          <p:nvPr/>
        </p:nvSpPr>
        <p:spPr>
          <a:xfrm>
            <a:off x="6537532" y="2789129"/>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12</a:t>
            </a:r>
            <a:r>
              <a:rPr kumimoji="1" lang="ja-JP" altLang="en-US" sz="2000" dirty="0"/>
              <a:t>）グリーンケミカル産業への展開に向けた取組</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dirty="0">
                <a:solidFill>
                  <a:schemeClr val="tx1"/>
                </a:solidFill>
              </a:rPr>
              <a:t>xx</a:t>
            </a:r>
            <a:r>
              <a:rPr kumimoji="1" lang="ja-JP" altLang="en-US" dirty="0">
                <a:solidFill>
                  <a:schemeClr val="tx1"/>
                </a:solidFill>
              </a:rPr>
              <a:t>において、</a:t>
            </a:r>
            <a:r>
              <a:rPr kumimoji="1" lang="en-US" altLang="ja-JP" dirty="0">
                <a:solidFill>
                  <a:schemeClr val="tx1"/>
                </a:solidFill>
              </a:rPr>
              <a:t>xx</a:t>
            </a:r>
            <a:r>
              <a:rPr kumimoji="1" lang="ja-JP" altLang="en-US" dirty="0">
                <a:solidFill>
                  <a:schemeClr val="tx1"/>
                </a:solidFill>
              </a:rPr>
              <a:t>の手段でグリーンケミカル産業への展開に向けた取組を推進している</a:t>
            </a: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5" name="Rectangle 108">
            <a:extLst>
              <a:ext uri="{FF2B5EF4-FFF2-40B4-BE49-F238E27FC236}">
                <a16:creationId xmlns:a16="http://schemas.microsoft.com/office/drawing/2014/main" id="{71869300-75DD-33D5-049B-C55A2A0DA4A9}"/>
              </a:ext>
            </a:extLst>
          </p:cNvPr>
          <p:cNvSpPr/>
          <p:nvPr/>
        </p:nvSpPr>
        <p:spPr>
          <a:xfrm>
            <a:off x="6540956" y="277777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6" name="Rectangle 108">
            <a:extLst>
              <a:ext uri="{FF2B5EF4-FFF2-40B4-BE49-F238E27FC236}">
                <a16:creationId xmlns:a16="http://schemas.microsoft.com/office/drawing/2014/main" id="{5D1BE604-A305-D8AB-A4E4-111EAF2F248E}"/>
              </a:ext>
            </a:extLst>
          </p:cNvPr>
          <p:cNvSpPr/>
          <p:nvPr/>
        </p:nvSpPr>
        <p:spPr>
          <a:xfrm>
            <a:off x="6537532" y="2789129"/>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 name="Rectangle 108">
            <a:extLst>
              <a:ext uri="{FF2B5EF4-FFF2-40B4-BE49-F238E27FC236}">
                <a16:creationId xmlns:a16="http://schemas.microsoft.com/office/drawing/2014/main" id="{DC005F85-E196-EAE9-9EBD-CFA7E84812B5}"/>
              </a:ext>
            </a:extLst>
          </p:cNvPr>
          <p:cNvSpPr/>
          <p:nvPr/>
        </p:nvSpPr>
        <p:spPr>
          <a:xfrm>
            <a:off x="6540956" y="277777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695681C-3273-0317-B2C4-CE09F12D459E}"/>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5" name="Rectangle 43">
            <a:extLst>
              <a:ext uri="{FF2B5EF4-FFF2-40B4-BE49-F238E27FC236}">
                <a16:creationId xmlns:a16="http://schemas.microsoft.com/office/drawing/2014/main" id="{75211339-5F04-DB69-5B5C-08742D1F8AFC}"/>
              </a:ext>
            </a:extLst>
          </p:cNvPr>
          <p:cNvSpPr/>
          <p:nvPr/>
        </p:nvSpPr>
        <p:spPr>
          <a:xfrm>
            <a:off x="755351" y="1810887"/>
            <a:ext cx="10440000" cy="3276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XXX</a:t>
            </a:r>
          </a:p>
        </p:txBody>
      </p:sp>
      <p:sp>
        <p:nvSpPr>
          <p:cNvPr id="8" name="TextBox 23">
            <a:extLst>
              <a:ext uri="{FF2B5EF4-FFF2-40B4-BE49-F238E27FC236}">
                <a16:creationId xmlns:a16="http://schemas.microsoft.com/office/drawing/2014/main" id="{AB7A8874-7F40-6097-606D-0443B472B40F}"/>
              </a:ext>
            </a:extLst>
          </p:cNvPr>
          <p:cNvSpPr txBox="1"/>
          <p:nvPr/>
        </p:nvSpPr>
        <p:spPr>
          <a:xfrm>
            <a:off x="755351" y="1377175"/>
            <a:ext cx="10440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kumimoji="1" lang="ja-JP" altLang="en-US" sz="1400" b="1" dirty="0"/>
              <a:t>グリーンケミカル産業への展開に向けた取組</a:t>
            </a:r>
          </a:p>
        </p:txBody>
      </p:sp>
      <p:cxnSp>
        <p:nvCxnSpPr>
          <p:cNvPr id="9" name="Straight Connector 18">
            <a:extLst>
              <a:ext uri="{FF2B5EF4-FFF2-40B4-BE49-F238E27FC236}">
                <a16:creationId xmlns:a16="http://schemas.microsoft.com/office/drawing/2014/main" id="{F3F90CE9-59E2-50CB-6DCD-3EDB610880EE}"/>
              </a:ext>
            </a:extLst>
          </p:cNvPr>
          <p:cNvCxnSpPr>
            <a:cxnSpLocks/>
          </p:cNvCxnSpPr>
          <p:nvPr/>
        </p:nvCxnSpPr>
        <p:spPr>
          <a:xfrm>
            <a:off x="765817" y="1735278"/>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 name="TextBox 51">
            <a:extLst>
              <a:ext uri="{FF2B5EF4-FFF2-40B4-BE49-F238E27FC236}">
                <a16:creationId xmlns:a16="http://schemas.microsoft.com/office/drawing/2014/main" id="{3034E094-EF15-2795-9B8E-269DC3E7B6AA}"/>
              </a:ext>
            </a:extLst>
          </p:cNvPr>
          <p:cNvSpPr txBox="1"/>
          <p:nvPr/>
        </p:nvSpPr>
        <p:spPr>
          <a:xfrm>
            <a:off x="1074000" y="2168415"/>
            <a:ext cx="10044000" cy="309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400" dirty="0">
                <a:solidFill>
                  <a:srgbClr val="2E3558"/>
                </a:solidFill>
                <a:latin typeface="+mn-ea"/>
              </a:rPr>
              <a:t>以下の項目例を踏まえつつ、各社の取組状況に応じて記載ください</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概要</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国・地域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国・</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州</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手段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（例）プロジェクト組成、出資、</a:t>
            </a:r>
            <a:r>
              <a:rPr lang="en-US" altLang="ja-JP" sz="1400" dirty="0">
                <a:solidFill>
                  <a:srgbClr val="2E3558"/>
                </a:solidFill>
                <a:latin typeface="+mn-ea"/>
                <a:sym typeface="Wingdings" panose="05000000000000000000" pitchFamily="2" charset="2"/>
              </a:rPr>
              <a:t>SPC</a:t>
            </a:r>
            <a:r>
              <a:rPr lang="ja-JP" altLang="en-US" sz="1400" dirty="0">
                <a:solidFill>
                  <a:srgbClr val="2E3558"/>
                </a:solidFill>
                <a:latin typeface="+mn-ea"/>
                <a:sym typeface="Wingdings" panose="05000000000000000000" pitchFamily="2" charset="2"/>
              </a:rPr>
              <a:t>設立（プロジェクトファイナンス）、買収（</a:t>
            </a:r>
            <a:r>
              <a:rPr lang="en-US" altLang="ja-JP" sz="1400" dirty="0">
                <a:solidFill>
                  <a:srgbClr val="2E3558"/>
                </a:solidFill>
                <a:latin typeface="+mn-ea"/>
                <a:sym typeface="Wingdings" panose="05000000000000000000" pitchFamily="2" charset="2"/>
              </a:rPr>
              <a:t>M&amp;A</a:t>
            </a:r>
            <a:r>
              <a:rPr lang="ja-JP" altLang="en-US" sz="1400" dirty="0">
                <a:solidFill>
                  <a:srgbClr val="2E3558"/>
                </a:solidFill>
                <a:latin typeface="+mn-ea"/>
                <a:sym typeface="Wingdings" panose="05000000000000000000" pitchFamily="2" charset="2"/>
              </a:rPr>
              <a:t>）</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事業フェーズ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（例）投資判断前、協業候補者とディスカッション中、事業実施中</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事業期間（想定含む）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年間（</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a:t>
            </a:r>
            <a:r>
              <a:rPr lang="en-US" altLang="ja-JP" sz="1400" dirty="0">
                <a:solidFill>
                  <a:srgbClr val="2E3558"/>
                </a:solidFill>
                <a:latin typeface="+mn-ea"/>
                <a:sym typeface="Wingdings" panose="05000000000000000000" pitchFamily="2" charset="2"/>
              </a:rPr>
              <a:t>20xx</a:t>
            </a:r>
            <a:r>
              <a:rPr lang="ja-JP" altLang="en-US" sz="1400" dirty="0">
                <a:solidFill>
                  <a:srgbClr val="2E3558"/>
                </a:solidFill>
                <a:latin typeface="+mn-ea"/>
                <a:sym typeface="Wingdings" panose="05000000000000000000" pitchFamily="2" charset="2"/>
              </a:rPr>
              <a:t>年）</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投資規模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億円</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外部資金調達状況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億円</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具体的な連携先（候補含む）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社（化学）、</a:t>
            </a:r>
            <a:r>
              <a:rPr lang="en-US" altLang="ja-JP" sz="1400" dirty="0">
                <a:solidFill>
                  <a:srgbClr val="2E3558"/>
                </a:solidFill>
                <a:latin typeface="+mn-ea"/>
                <a:sym typeface="Wingdings" panose="05000000000000000000" pitchFamily="2" charset="2"/>
              </a:rPr>
              <a:t>xx</a:t>
            </a:r>
            <a:r>
              <a:rPr lang="ja-JP" altLang="en-US" sz="1400" dirty="0">
                <a:solidFill>
                  <a:srgbClr val="2E3558"/>
                </a:solidFill>
                <a:latin typeface="+mn-ea"/>
                <a:sym typeface="Wingdings" panose="05000000000000000000" pitchFamily="2" charset="2"/>
              </a:rPr>
              <a:t>社（プラントメーカー）</a:t>
            </a:r>
            <a:r>
              <a:rPr lang="en-US" altLang="ja-JP" sz="1400" dirty="0">
                <a:solidFill>
                  <a:srgbClr val="2E3558"/>
                </a:solidFill>
                <a:latin typeface="+mn-ea"/>
                <a:sym typeface="Wingdings" panose="05000000000000000000" pitchFamily="2" charset="2"/>
              </a:rPr>
              <a:t>※</a:t>
            </a:r>
            <a:r>
              <a:rPr lang="ja-JP" altLang="en-US" sz="1400" dirty="0">
                <a:solidFill>
                  <a:srgbClr val="2E3558"/>
                </a:solidFill>
                <a:latin typeface="+mn-ea"/>
                <a:sym typeface="Wingdings" panose="05000000000000000000" pitchFamily="2" charset="2"/>
              </a:rPr>
              <a:t>可能な限りバイネームかつ検討状況も示してください</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具体的な連携方法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（例）バイオナフサの提供による原料転換の支援　</a:t>
            </a:r>
            <a:r>
              <a:rPr lang="en-US" altLang="ja-JP" sz="1400" dirty="0">
                <a:solidFill>
                  <a:srgbClr val="2E3558"/>
                </a:solidFill>
                <a:latin typeface="+mn-ea"/>
                <a:sym typeface="Wingdings" panose="05000000000000000000" pitchFamily="2" charset="2"/>
              </a:rPr>
              <a:t>※</a:t>
            </a:r>
            <a:r>
              <a:rPr lang="ja-JP" altLang="en-US" sz="1400" dirty="0">
                <a:solidFill>
                  <a:srgbClr val="2E3558"/>
                </a:solidFill>
                <a:latin typeface="+mn-ea"/>
                <a:sym typeface="Wingdings" panose="05000000000000000000" pitchFamily="2" charset="2"/>
              </a:rPr>
              <a:t>可能な限り量などの数値情報も示してください</a:t>
            </a:r>
            <a:endParaRPr lang="en-US" altLang="ja-JP" sz="1400" dirty="0">
              <a:solidFill>
                <a:srgbClr val="2E3558"/>
              </a:solidFill>
              <a:latin typeface="+mn-ea"/>
              <a:sym typeface="Wingdings" panose="05000000000000000000" pitchFamily="2" charset="2"/>
            </a:endParaRPr>
          </a:p>
          <a:p>
            <a:pPr marL="371475" indent="-285750">
              <a:buFont typeface="Arial" panose="020B0604020202020204" pitchFamily="34" charset="0"/>
              <a:buChar char="•"/>
            </a:pPr>
            <a:r>
              <a:rPr lang="ja-JP" altLang="en-US" sz="1400" dirty="0">
                <a:solidFill>
                  <a:srgbClr val="2E3558"/>
                </a:solidFill>
                <a:latin typeface="+mn-ea"/>
              </a:rPr>
              <a:t>具体的なサプライチェーンの構築状況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（例）連携可能性検討中、連携開始予定、連携済</a:t>
            </a:r>
            <a:endParaRPr lang="en-US" altLang="ja-JP" sz="1400" dirty="0">
              <a:solidFill>
                <a:srgbClr val="2E3558"/>
              </a:solidFill>
              <a:latin typeface="+mn-ea"/>
              <a:sym typeface="Wingdings" panose="05000000000000000000" pitchFamily="2" charset="2"/>
            </a:endParaRPr>
          </a:p>
          <a:p>
            <a:pPr marL="371475" indent="-285750">
              <a:buFont typeface="Arial" panose="020B0604020202020204" pitchFamily="34" charset="0"/>
              <a:buChar char="•"/>
            </a:pPr>
            <a:r>
              <a:rPr lang="ja-JP" altLang="en-US" sz="1400" dirty="0">
                <a:solidFill>
                  <a:srgbClr val="2E3558"/>
                </a:solidFill>
                <a:latin typeface="+mn-ea"/>
                <a:sym typeface="Wingdings" panose="05000000000000000000" pitchFamily="2" charset="2"/>
              </a:rPr>
              <a:t>異業種連携によるシナジー創出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（例）可能な限り、経済的・技術的・環境的な観点など織り交ぜて記載ください</a:t>
            </a:r>
            <a:endParaRPr lang="en-US" altLang="ja-JP" sz="1400" dirty="0">
              <a:solidFill>
                <a:srgbClr val="2E3558"/>
              </a:solidFill>
              <a:latin typeface="+mn-ea"/>
              <a:sym typeface="Wingdings" panose="05000000000000000000" pitchFamily="2" charset="2"/>
            </a:endParaRPr>
          </a:p>
          <a:p>
            <a:pPr marL="371475" indent="-285750">
              <a:buFont typeface="Arial" panose="020B0604020202020204" pitchFamily="34" charset="0"/>
              <a:buChar char="•"/>
            </a:pPr>
            <a:r>
              <a:rPr lang="ja-JP" altLang="en-US" sz="1400" dirty="0">
                <a:solidFill>
                  <a:srgbClr val="2E3558"/>
                </a:solidFill>
                <a:latin typeface="+mn-ea"/>
                <a:sym typeface="Wingdings" panose="05000000000000000000" pitchFamily="2" charset="2"/>
              </a:rPr>
              <a:t>課題・リスク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（例）特に連携において阻害要因となっている（なりうる）もの</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ビジネススキーム </a:t>
            </a:r>
            <a:r>
              <a:rPr lang="en-US" altLang="ja-JP" sz="1400" dirty="0">
                <a:solidFill>
                  <a:srgbClr val="2E3558"/>
                </a:solidFill>
                <a:latin typeface="+mn-ea"/>
                <a:sym typeface="Wingdings" panose="05000000000000000000" pitchFamily="2" charset="2"/>
              </a:rPr>
              <a:t>– </a:t>
            </a:r>
            <a:r>
              <a:rPr lang="ja-JP" altLang="en-US" sz="1400" dirty="0">
                <a:solidFill>
                  <a:srgbClr val="2E3558"/>
                </a:solidFill>
                <a:latin typeface="+mn-ea"/>
                <a:sym typeface="Wingdings" panose="05000000000000000000" pitchFamily="2" charset="2"/>
              </a:rPr>
              <a:t>（例）各社の役割や具体的なアクション、スケジュール</a:t>
            </a:r>
            <a:endParaRPr lang="en-US" altLang="ja-JP" sz="1400" dirty="0">
              <a:solidFill>
                <a:srgbClr val="2E3558"/>
              </a:solidFill>
              <a:latin typeface="+mn-ea"/>
              <a:sym typeface="Wingdings" panose="05000000000000000000" pitchFamily="2" charset="2"/>
            </a:endParaRPr>
          </a:p>
        </p:txBody>
      </p:sp>
    </p:spTree>
    <p:extLst>
      <p:ext uri="{BB962C8B-B14F-4D97-AF65-F5344CB8AC3E}">
        <p14:creationId xmlns:p14="http://schemas.microsoft.com/office/powerpoint/2010/main" val="31232037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a:extLst>
              <a:ext uri="{FF2B5EF4-FFF2-40B4-BE49-F238E27FC236}">
                <a16:creationId xmlns:a16="http://schemas.microsoft.com/office/drawing/2014/main" id="{4E8136C0-8C17-489E-92D3-CF5BC070A23C}"/>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ltLang="ja-JP" sz="2000" dirty="0">
                <a:solidFill>
                  <a:schemeClr val="tx1"/>
                </a:solidFill>
              </a:rPr>
              <a:t>2</a:t>
            </a:r>
            <a:r>
              <a:rPr kumimoji="0" lang="en-US" altLang="ja-JP" sz="2000" b="0" i="0" u="none" strike="noStrike" kern="1200" cap="none" spc="0" normalizeH="0" baseline="0" noProof="0" dirty="0">
                <a:ln>
                  <a:noFill/>
                </a:ln>
                <a:solidFill>
                  <a:schemeClr val="tx1"/>
                </a:solidFill>
                <a:effectLst/>
                <a:uLnTx/>
                <a:uFillTx/>
                <a:sym typeface="Trebuchet MS" panose="020B0603020202020204" pitchFamily="34" charset="0"/>
              </a:rPr>
              <a:t>. </a:t>
            </a:r>
            <a:r>
              <a:rPr kumimoji="0" lang="ja-JP" altLang="en-US" sz="2000" b="0" i="0" u="none" strike="noStrike" kern="1200" cap="none" spc="0" normalizeH="0" baseline="0" noProof="0" dirty="0">
                <a:ln>
                  <a:noFill/>
                </a:ln>
                <a:solidFill>
                  <a:schemeClr val="tx1"/>
                </a:solidFill>
                <a:effectLst/>
                <a:uLnTx/>
                <a:uFillTx/>
                <a:sym typeface="Trebuchet MS" panose="020B0603020202020204" pitchFamily="34" charset="0"/>
              </a:rPr>
              <a:t>事業戦略・事業計画／</a:t>
            </a:r>
            <a:r>
              <a:rPr kumimoji="1" lang="ja-JP" altLang="en-US" sz="2000" b="0" i="0" u="none" strike="noStrike" kern="1200" cap="none" spc="0" normalizeH="0" baseline="0" noProof="0" dirty="0">
                <a:ln>
                  <a:noFill/>
                </a:ln>
                <a:solidFill>
                  <a:schemeClr val="tx1"/>
                </a:solidFill>
                <a:effectLst/>
                <a:uLnTx/>
                <a:uFillTx/>
                <a:sym typeface="Trebuchet MS" panose="020B0603020202020204" pitchFamily="34" charset="0"/>
              </a:rPr>
              <a:t>（</a:t>
            </a:r>
            <a:r>
              <a:rPr kumimoji="1" lang="en-US" altLang="ja-JP" sz="2000" b="0" i="0" u="none" strike="noStrike" kern="1200" cap="none" spc="0" normalizeH="0" baseline="0" noProof="0" dirty="0">
                <a:ln>
                  <a:noFill/>
                </a:ln>
                <a:solidFill>
                  <a:schemeClr val="tx1"/>
                </a:solidFill>
                <a:effectLst/>
                <a:uLnTx/>
                <a:uFillTx/>
                <a:sym typeface="Trebuchet MS" panose="020B0603020202020204" pitchFamily="34" charset="0"/>
              </a:rPr>
              <a:t>13</a:t>
            </a:r>
            <a:r>
              <a:rPr kumimoji="1" lang="ja-JP" altLang="en-US" sz="2000" b="0" i="0" u="none" strike="noStrike" kern="1200" cap="none" spc="0" normalizeH="0" baseline="0" noProof="0" dirty="0">
                <a:ln>
                  <a:noFill/>
                </a:ln>
                <a:solidFill>
                  <a:schemeClr val="tx1"/>
                </a:solidFill>
                <a:effectLst/>
                <a:uLnTx/>
                <a:uFillTx/>
                <a:sym typeface="Trebuchet MS" panose="020B0603020202020204" pitchFamily="34" charset="0"/>
              </a:rPr>
              <a:t>）市場獲得に向けたルール形成戦略</a:t>
            </a:r>
            <a:endParaRPr kumimoji="1" lang="en-US" sz="2000" strike="sngStrike" dirty="0">
              <a:solidFill>
                <a:srgbClr val="0070C0"/>
              </a:solidFill>
            </a:endParaRPr>
          </a:p>
        </p:txBody>
      </p:sp>
      <p:sp>
        <p:nvSpPr>
          <p:cNvPr id="52" name="Title 1">
            <a:extLst>
              <a:ext uri="{FF2B5EF4-FFF2-40B4-BE49-F238E27FC236}">
                <a16:creationId xmlns:a16="http://schemas.microsoft.com/office/drawing/2014/main" id="{F83B2C84-BBBC-4895-8213-4714EBAC0B7B}"/>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kern="1200" cap="none" spc="0" normalizeH="0" baseline="0" noProof="0" dirty="0">
                <a:ln>
                  <a:noFill/>
                </a:ln>
                <a:solidFill>
                  <a:schemeClr val="tx1"/>
                </a:solidFill>
                <a:effectLst/>
                <a:uLnTx/>
                <a:uFillTx/>
                <a:sym typeface="Trebuchet MS" panose="020B0603020202020204" pitchFamily="34" charset="0"/>
              </a:rPr>
              <a:t>市場導入（</a:t>
            </a:r>
            <a:r>
              <a:rPr kumimoji="1" lang="ja-JP" altLang="en-US" sz="2400" i="0" u="none" kern="1200" cap="none" spc="0" normalizeH="0" baseline="0" noProof="0" dirty="0">
                <a:ln>
                  <a:noFill/>
                </a:ln>
                <a:solidFill>
                  <a:schemeClr val="tx1"/>
                </a:solidFill>
                <a:effectLst/>
                <a:uLnTx/>
                <a:uFillTx/>
                <a:sym typeface="Trebuchet MS" panose="020B0603020202020204" pitchFamily="34" charset="0"/>
              </a:rPr>
              <a:t>事業化）</a:t>
            </a:r>
            <a:r>
              <a:rPr kumimoji="1" lang="ja-JP" altLang="en-US" dirty="0">
                <a:solidFill>
                  <a:schemeClr val="tx1"/>
                </a:solidFill>
              </a:rPr>
              <a:t>後の</a:t>
            </a:r>
            <a:r>
              <a:rPr kumimoji="1" lang="ja-JP" altLang="en-US" sz="2400" i="0" u="none" strike="noStrike" kern="1200" cap="none" spc="0" normalizeH="0" baseline="0" noProof="0" dirty="0">
                <a:ln>
                  <a:noFill/>
                </a:ln>
                <a:solidFill>
                  <a:schemeClr val="tx1"/>
                </a:solidFill>
                <a:effectLst/>
                <a:uLnTx/>
                <a:uFillTx/>
                <a:sym typeface="Trebuchet MS" panose="020B0603020202020204" pitchFamily="34" charset="0"/>
              </a:rPr>
              <a:t>シェアを獲得するために、ルール形成（標準化等）を</a:t>
            </a:r>
            <a:r>
              <a:rPr kumimoji="1" lang="ja-JP" altLang="en-US" sz="2400" b="0" i="0" u="none" strike="noStrike" kern="1200" cap="none" spc="0" normalizeH="0" baseline="0" noProof="0" dirty="0">
                <a:ln>
                  <a:noFill/>
                </a:ln>
                <a:solidFill>
                  <a:schemeClr val="tx1"/>
                </a:solidFill>
                <a:effectLst/>
                <a:uLnTx/>
                <a:uFillTx/>
                <a:sym typeface="Trebuchet MS" panose="020B0603020202020204" pitchFamily="34" charset="0"/>
              </a:rPr>
              <a:t>検討・実施</a:t>
            </a:r>
            <a:endParaRPr kumimoji="1" lang="en-US" altLang="ja-JP" sz="2400" b="0" i="0" u="none" strike="noStrike" kern="1200" cap="none" spc="0" normalizeH="0" baseline="0" noProof="0" dirty="0">
              <a:ln>
                <a:noFill/>
              </a:ln>
              <a:solidFill>
                <a:schemeClr val="tx1"/>
              </a:solidFill>
              <a:effectLst/>
              <a:uLnTx/>
              <a:uFillTx/>
              <a:sym typeface="Trebuchet MS" panose="020B0603020202020204" pitchFamily="34" charset="0"/>
            </a:endParaRPr>
          </a:p>
        </p:txBody>
      </p:sp>
      <p:sp>
        <p:nvSpPr>
          <p:cNvPr id="23" name="ee4pHeader1">
            <a:extLst>
              <a:ext uri="{FF2B5EF4-FFF2-40B4-BE49-F238E27FC236}">
                <a16:creationId xmlns:a16="http://schemas.microsoft.com/office/drawing/2014/main" id="{5156BC56-25ED-4E3B-8BEA-97ED75FDE03E}"/>
              </a:ext>
            </a:extLst>
          </p:cNvPr>
          <p:cNvSpPr txBox="1"/>
          <p:nvPr/>
        </p:nvSpPr>
        <p:spPr>
          <a:xfrm>
            <a:off x="972794" y="4979068"/>
            <a:ext cx="5266644" cy="350369"/>
          </a:xfrm>
          <a:prstGeom prst="rect">
            <a:avLst/>
          </a:prstGeom>
          <a:noFill/>
          <a:ln cap="rnd">
            <a:noFill/>
          </a:ln>
        </p:spPr>
        <p:txBody>
          <a:bodyPr wrap="square" lIns="0" tIns="0" rIns="0" bIns="0" rtlCol="0" anchor="b" anchorCtr="0">
            <a:noAutofit/>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strike="noStrike" kern="1200" cap="none" spc="0" normalizeH="0" baseline="0" noProof="0">
                <a:ln>
                  <a:noFill/>
                </a:ln>
                <a:effectLst/>
                <a:uLnTx/>
                <a:uFillTx/>
                <a:latin typeface="Meiryo UI" panose="020B0604030504040204" pitchFamily="50" charset="-128"/>
                <a:ea typeface="Meiryo UI" panose="020B0604030504040204" pitchFamily="50" charset="-128"/>
              </a:rPr>
              <a:t>（例１）標準化戦略</a:t>
            </a:r>
            <a:endParaRPr kumimoji="0" lang="en-US" sz="1200" b="0" i="0"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38" name="ee4pHeader1">
            <a:extLst>
              <a:ext uri="{FF2B5EF4-FFF2-40B4-BE49-F238E27FC236}">
                <a16:creationId xmlns:a16="http://schemas.microsoft.com/office/drawing/2014/main" id="{A94C9698-2651-4929-AE8B-216B3F41BA33}"/>
              </a:ext>
            </a:extLst>
          </p:cNvPr>
          <p:cNvSpPr txBox="1"/>
          <p:nvPr/>
        </p:nvSpPr>
        <p:spPr>
          <a:xfrm>
            <a:off x="6239438" y="5049285"/>
            <a:ext cx="4642858" cy="278800"/>
          </a:xfrm>
          <a:prstGeom prst="rect">
            <a:avLst/>
          </a:prstGeom>
          <a:noFill/>
          <a:ln cap="rnd">
            <a:noFill/>
          </a:ln>
        </p:spPr>
        <p:txBody>
          <a:bodyPr wrap="square" lIns="0" tIns="0" rIns="0" bIns="0" rtlCol="0" anchor="b" anchorCtr="0">
            <a:noAutofit/>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（例２）</a:t>
            </a:r>
            <a:r>
              <a:rPr lang="ja-JP" altLang="en-US" sz="1200">
                <a:latin typeface="Meiryo UI" panose="020B0604030504040204" pitchFamily="50" charset="-128"/>
                <a:ea typeface="Meiryo UI" panose="020B0604030504040204" pitchFamily="50" charset="-128"/>
              </a:rPr>
              <a:t>知財戦略</a:t>
            </a:r>
            <a:endParaRPr kumimoji="0" lang="en-US" sz="12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49" name="Rectangle 43">
            <a:extLst>
              <a:ext uri="{FF2B5EF4-FFF2-40B4-BE49-F238E27FC236}">
                <a16:creationId xmlns:a16="http://schemas.microsoft.com/office/drawing/2014/main" id="{61FC2106-08AA-4DFE-A0D6-257ACAA4F702}"/>
              </a:ext>
            </a:extLst>
          </p:cNvPr>
          <p:cNvSpPr/>
          <p:nvPr/>
        </p:nvSpPr>
        <p:spPr>
          <a:xfrm>
            <a:off x="6239438" y="1533908"/>
            <a:ext cx="5184000" cy="2304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（国内外の標準化や規制の動向）</a:t>
            </a:r>
            <a:endParaRPr kumimoji="0"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a:p>
            <a:pPr marL="539750" marR="0" lvl="1" indent="-2159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XXX</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（市場導入に向けた自社による標準化</a:t>
            </a:r>
            <a:r>
              <a:rPr lang="ja-JP" altLang="en-US" sz="1400">
                <a:solidFill>
                  <a:schemeClr val="tx1"/>
                </a:solidFill>
                <a:latin typeface="Meiryo UI" panose="020B0604030504040204" pitchFamily="50" charset="-128"/>
                <a:ea typeface="Meiryo UI" panose="020B0604030504040204" pitchFamily="50" charset="-128"/>
              </a:rPr>
              <a:t>・</a:t>
            </a:r>
            <a:r>
              <a:rPr kumimoji="0" lang="ja-JP" altLang="en-US"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知財・規制対応等への取組）</a:t>
            </a:r>
            <a:endParaRPr kumimoji="0"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a:p>
            <a:pPr marL="539750" lvl="1" indent="-215900">
              <a:buClr>
                <a:srgbClr val="1F497D"/>
              </a:buClr>
              <a:buSzPct val="100000"/>
              <a:buFont typeface="Trebuchet MS" panose="020B0603020202020204" pitchFamily="34" charset="0"/>
              <a:buChar char="•"/>
              <a:defRPr/>
            </a:pPr>
            <a:r>
              <a:rPr kumimoji="0"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XXX</a:t>
            </a:r>
          </a:p>
        </p:txBody>
      </p:sp>
      <p:sp>
        <p:nvSpPr>
          <p:cNvPr id="57" name="Rectangle 137" descr="ｔ">
            <a:extLst>
              <a:ext uri="{FF2B5EF4-FFF2-40B4-BE49-F238E27FC236}">
                <a16:creationId xmlns:a16="http://schemas.microsoft.com/office/drawing/2014/main" id="{DF49EF7B-44FF-4A2F-AD1B-1047389DDC70}"/>
              </a:ext>
            </a:extLst>
          </p:cNvPr>
          <p:cNvSpPr/>
          <p:nvPr/>
        </p:nvSpPr>
        <p:spPr>
          <a:xfrm>
            <a:off x="765598" y="1537806"/>
            <a:ext cx="5184000" cy="93156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1" lang="en-US" altLang="ja-JP" sz="1400">
                <a:solidFill>
                  <a:schemeClr val="tx1"/>
                </a:solidFill>
                <a:latin typeface="Meiryo UI" panose="020B0604030504040204" pitchFamily="50" charset="-128"/>
                <a:ea typeface="Meiryo UI" panose="020B0604030504040204" pitchFamily="50" charset="-128"/>
              </a:rPr>
              <a:t>XXX</a:t>
            </a:r>
            <a:endParaRPr kumimoji="1"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p:txBody>
      </p:sp>
      <p:cxnSp>
        <p:nvCxnSpPr>
          <p:cNvPr id="60" name="Straight Connector 40">
            <a:extLst>
              <a:ext uri="{FF2B5EF4-FFF2-40B4-BE49-F238E27FC236}">
                <a16:creationId xmlns:a16="http://schemas.microsoft.com/office/drawing/2014/main" id="{F7B629D1-161D-4028-BB91-711DFE20F45D}"/>
              </a:ext>
            </a:extLst>
          </p:cNvPr>
          <p:cNvCxnSpPr>
            <a:cxnSpLocks/>
          </p:cNvCxnSpPr>
          <p:nvPr/>
        </p:nvCxnSpPr>
        <p:spPr>
          <a:xfrm flipH="1" flipV="1">
            <a:off x="6096000" y="1204814"/>
            <a:ext cx="0" cy="2806949"/>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cxnSp>
        <p:nvCxnSpPr>
          <p:cNvPr id="70" name="Straight Connector 89">
            <a:extLst>
              <a:ext uri="{FF2B5EF4-FFF2-40B4-BE49-F238E27FC236}">
                <a16:creationId xmlns:a16="http://schemas.microsoft.com/office/drawing/2014/main" id="{33848DB8-1EF8-4787-9C6C-B1B4437EB5C6}"/>
              </a:ext>
            </a:extLst>
          </p:cNvPr>
          <p:cNvCxnSpPr>
            <a:cxnSpLocks/>
          </p:cNvCxnSpPr>
          <p:nvPr/>
        </p:nvCxnSpPr>
        <p:spPr>
          <a:xfrm>
            <a:off x="765598" y="4025565"/>
            <a:ext cx="10657837" cy="0"/>
          </a:xfrm>
          <a:prstGeom prst="line">
            <a:avLst/>
          </a:prstGeom>
          <a:ln w="9525" cap="rnd">
            <a:solidFill>
              <a:schemeClr val="tx1">
                <a:lumMod val="50000"/>
                <a:lumOff val="50000"/>
              </a:schemeClr>
            </a:solidFill>
            <a:prstDash val="sysDash"/>
            <a:round/>
          </a:ln>
        </p:spPr>
        <p:style>
          <a:lnRef idx="1">
            <a:schemeClr val="accent1"/>
          </a:lnRef>
          <a:fillRef idx="0">
            <a:schemeClr val="accent1"/>
          </a:fillRef>
          <a:effectRef idx="0">
            <a:schemeClr val="accent1"/>
          </a:effectRef>
          <a:fontRef idx="minor">
            <a:schemeClr val="tx1"/>
          </a:fontRef>
        </p:style>
      </p:cxnSp>
      <p:sp>
        <p:nvSpPr>
          <p:cNvPr id="33" name="TextBox 3">
            <a:extLst>
              <a:ext uri="{FF2B5EF4-FFF2-40B4-BE49-F238E27FC236}">
                <a16:creationId xmlns:a16="http://schemas.microsoft.com/office/drawing/2014/main" id="{35D78D35-D869-7BAB-A9E5-A9C8CDF7171D}"/>
              </a:ext>
            </a:extLst>
          </p:cNvPr>
          <p:cNvSpPr txBox="1"/>
          <p:nvPr/>
        </p:nvSpPr>
        <p:spPr>
          <a:xfrm>
            <a:off x="765598" y="1978151"/>
            <a:ext cx="5184000" cy="1764820"/>
          </a:xfrm>
          <a:prstGeom prst="rect">
            <a:avLst/>
          </a:prstGeom>
          <a:solidFill>
            <a:srgbClr val="30C1D7">
              <a:alpha val="70000"/>
            </a:srgb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2">
              <a:spcBef>
                <a:spcPts val="600"/>
              </a:spcBef>
              <a:buClr>
                <a:schemeClr val="tx2"/>
              </a:buClr>
              <a:buSzPct val="100000"/>
            </a:pPr>
            <a:r>
              <a:rPr kumimoji="1" lang="ja-JP" altLang="en-US" sz="1400" dirty="0">
                <a:solidFill>
                  <a:srgbClr val="2E3558"/>
                </a:solidFill>
                <a:latin typeface="+mn-ea"/>
              </a:rPr>
              <a:t>市場導入するために、必要な取組は何か、現在ある規制との関係性などを記載し、「</a:t>
            </a:r>
            <a:r>
              <a:rPr lang="ja-JP" altLang="en-US" sz="1400" dirty="0">
                <a:solidFill>
                  <a:srgbClr val="2E3558"/>
                </a:solidFill>
                <a:latin typeface="+mn-ea"/>
              </a:rPr>
              <a:t>事業の特徴</a:t>
            </a:r>
            <a:r>
              <a:rPr kumimoji="0" lang="ja-JP" altLang="en-US" sz="1400" b="0" i="0" u="none" strike="noStrike" kern="1200" cap="none" spc="0" normalizeH="0" baseline="30000" noProof="0" dirty="0">
                <a:ln>
                  <a:noFill/>
                </a:ln>
                <a:solidFill>
                  <a:srgbClr val="2E3558"/>
                </a:solidFill>
                <a:effectLst/>
                <a:uLnTx/>
                <a:uFillTx/>
                <a:latin typeface="+mn-ea"/>
              </a:rPr>
              <a:t>＊</a:t>
            </a:r>
            <a:r>
              <a:rPr kumimoji="0" lang="en-US" altLang="ja-JP" sz="1400" b="0" i="0" u="none" strike="noStrike" kern="1200" cap="none" spc="0" normalizeH="0" baseline="30000" noProof="0" dirty="0">
                <a:ln>
                  <a:noFill/>
                </a:ln>
                <a:solidFill>
                  <a:srgbClr val="2E3558"/>
                </a:solidFill>
                <a:effectLst/>
                <a:uLnTx/>
                <a:uFillTx/>
                <a:latin typeface="+mn-ea"/>
              </a:rPr>
              <a:t>1</a:t>
            </a:r>
            <a:r>
              <a:rPr kumimoji="0" lang="ja-JP" altLang="en-US" sz="1400" b="0" i="0" u="none" strike="noStrike" kern="1200" cap="none" spc="0" normalizeH="0" baseline="0" noProof="0" dirty="0">
                <a:ln>
                  <a:noFill/>
                </a:ln>
                <a:solidFill>
                  <a:srgbClr val="2E3558"/>
                </a:solidFill>
                <a:effectLst/>
                <a:uLnTx/>
                <a:uFillTx/>
                <a:latin typeface="+mn-ea"/>
              </a:rPr>
              <a:t>」、「ターゲット市場の特徴、目標とするシェア・ 時期</a:t>
            </a:r>
            <a:r>
              <a:rPr kumimoji="0" lang="ja-JP" altLang="en-US" sz="1400" b="0" i="0" u="none" strike="noStrike" kern="1200" cap="none" spc="0" normalizeH="0" baseline="30000" noProof="0" dirty="0">
                <a:ln>
                  <a:noFill/>
                </a:ln>
                <a:solidFill>
                  <a:srgbClr val="2E3558"/>
                </a:solidFill>
                <a:effectLst/>
                <a:uLnTx/>
                <a:uFillTx/>
                <a:latin typeface="+mn-ea"/>
              </a:rPr>
              <a:t>＊</a:t>
            </a:r>
            <a:r>
              <a:rPr kumimoji="0" lang="en-US" altLang="ja-JP" sz="1400" b="0" i="0" u="none" strike="noStrike" kern="1200" cap="none" spc="0" normalizeH="0" baseline="30000" noProof="0" dirty="0">
                <a:ln>
                  <a:noFill/>
                </a:ln>
                <a:solidFill>
                  <a:srgbClr val="2E3558"/>
                </a:solidFill>
                <a:effectLst/>
                <a:uLnTx/>
                <a:uFillTx/>
                <a:latin typeface="+mn-ea"/>
              </a:rPr>
              <a:t>2</a:t>
            </a:r>
            <a:r>
              <a:rPr kumimoji="0" lang="ja-JP" altLang="en-US" sz="1400" b="0" i="0" u="none" strike="noStrike" kern="1200" cap="none" spc="0" normalizeH="0" baseline="0" noProof="0" dirty="0">
                <a:ln>
                  <a:noFill/>
                </a:ln>
                <a:solidFill>
                  <a:srgbClr val="2E3558"/>
                </a:solidFill>
                <a:effectLst/>
                <a:uLnTx/>
                <a:uFillTx/>
                <a:latin typeface="+mn-ea"/>
              </a:rPr>
              <a:t>」等を踏まえた上で、どのようなルール形成を通じて、競合他社と差別化</a:t>
            </a:r>
            <a:r>
              <a:rPr kumimoji="0" lang="ja-JP" altLang="en-US" sz="1400" i="0" u="none" kern="1200" cap="none" spc="0" normalizeH="0" baseline="0" noProof="0" dirty="0">
                <a:ln>
                  <a:noFill/>
                </a:ln>
                <a:solidFill>
                  <a:srgbClr val="2E3558"/>
                </a:solidFill>
                <a:effectLst/>
                <a:uLnTx/>
                <a:uFillTx/>
                <a:latin typeface="+mn-ea"/>
              </a:rPr>
              <a:t>す</a:t>
            </a:r>
            <a:r>
              <a:rPr kumimoji="0" lang="ja-JP" altLang="en-US" sz="1400" b="0" i="0" u="none" strike="noStrike" kern="1200" cap="none" spc="0" normalizeH="0" baseline="0" noProof="0" dirty="0">
                <a:ln>
                  <a:noFill/>
                </a:ln>
                <a:solidFill>
                  <a:srgbClr val="2E3558"/>
                </a:solidFill>
                <a:effectLst/>
                <a:uLnTx/>
                <a:uFillTx/>
                <a:latin typeface="+mn-ea"/>
              </a:rPr>
              <a:t>るか、という想定シナリオについて、</a:t>
            </a:r>
            <a:r>
              <a:rPr kumimoji="1" lang="ja-JP" altLang="en-US" sz="1400" dirty="0">
                <a:solidFill>
                  <a:srgbClr val="2E3558"/>
                </a:solidFill>
                <a:latin typeface="+mn-ea"/>
              </a:rPr>
              <a:t>適宜、図表・フレームワーク等を用いて</a:t>
            </a:r>
            <a:r>
              <a:rPr kumimoji="0" lang="ja-JP" altLang="en-US" sz="1400" b="0" i="0" u="none" strike="noStrike" kern="1200" cap="none" spc="0" normalizeH="0" baseline="0" noProof="0" dirty="0">
                <a:ln>
                  <a:noFill/>
                </a:ln>
                <a:solidFill>
                  <a:srgbClr val="2E3558"/>
                </a:solidFill>
                <a:effectLst/>
                <a:uLnTx/>
                <a:uFillTx/>
                <a:latin typeface="+mn-ea"/>
              </a:rPr>
              <a:t>記載ください（複数のシナリオを描くことを推奨）</a:t>
            </a:r>
            <a:br>
              <a:rPr kumimoji="0" lang="en-US" altLang="ja-JP" sz="1050" b="0" i="0" u="none" strike="noStrike" kern="1200" cap="none" spc="0" normalizeH="0" baseline="0" noProof="0" dirty="0">
                <a:ln>
                  <a:noFill/>
                </a:ln>
                <a:solidFill>
                  <a:srgbClr val="2E3558"/>
                </a:solidFill>
                <a:effectLst/>
                <a:uLnTx/>
                <a:uFillTx/>
                <a:latin typeface="+mn-ea"/>
              </a:rPr>
            </a:br>
            <a:r>
              <a:rPr kumimoji="0" lang="ja-JP" altLang="en-US" sz="1200" b="0" i="0" u="none" strike="noStrike" kern="1200" cap="none" spc="0" normalizeH="0" baseline="0" noProof="0" dirty="0">
                <a:ln>
                  <a:noFill/>
                </a:ln>
                <a:solidFill>
                  <a:srgbClr val="2E3558"/>
                </a:solidFill>
                <a:effectLst/>
                <a:uLnTx/>
                <a:uFillTx/>
                <a:latin typeface="+mn-ea"/>
              </a:rPr>
              <a:t>＊</a:t>
            </a:r>
            <a:r>
              <a:rPr kumimoji="0" lang="en-US" altLang="ja-JP" sz="1200" b="0" i="0" u="none" strike="noStrike" kern="1200" cap="none" spc="0" normalizeH="0" baseline="0" noProof="0" dirty="0">
                <a:ln>
                  <a:noFill/>
                </a:ln>
                <a:solidFill>
                  <a:srgbClr val="2E3558"/>
                </a:solidFill>
                <a:effectLst/>
                <a:uLnTx/>
                <a:uFillTx/>
                <a:latin typeface="+mn-ea"/>
              </a:rPr>
              <a:t>1</a:t>
            </a:r>
            <a:r>
              <a:rPr kumimoji="0" lang="ja-JP" altLang="en-US" sz="1200" b="0" i="0" u="none" strike="noStrike" kern="1200" cap="none" spc="0" normalizeH="0" baseline="0" noProof="0" dirty="0">
                <a:ln>
                  <a:noFill/>
                </a:ln>
                <a:solidFill>
                  <a:srgbClr val="2E3558"/>
                </a:solidFill>
                <a:effectLst/>
                <a:uLnTx/>
                <a:uFillTx/>
                <a:latin typeface="+mn-ea"/>
              </a:rPr>
              <a:t>　　</a:t>
            </a:r>
            <a:r>
              <a:rPr lang="en-US" altLang="ja-JP" sz="1200" dirty="0">
                <a:solidFill>
                  <a:srgbClr val="2E3558"/>
                </a:solidFill>
                <a:latin typeface="+mn-ea"/>
              </a:rPr>
              <a:t>2</a:t>
            </a:r>
            <a:r>
              <a:rPr kumimoji="0" lang="en-US" altLang="ja-JP" sz="1200" b="0" i="0" u="none" strike="noStrike" kern="1200" cap="none" spc="0" normalizeH="0" baseline="0" noProof="0" dirty="0">
                <a:ln>
                  <a:noFill/>
                </a:ln>
                <a:solidFill>
                  <a:srgbClr val="2E3558"/>
                </a:solidFill>
                <a:effectLst/>
                <a:uLnTx/>
                <a:uFillTx/>
                <a:latin typeface="+mn-ea"/>
              </a:rPr>
              <a:t>.(3) </a:t>
            </a:r>
            <a:r>
              <a:rPr kumimoji="0" lang="ja-JP" altLang="en-US" sz="1200" b="0" i="0" u="none" strike="noStrike" kern="1200" cap="none" spc="0" normalizeH="0" baseline="0" noProof="0" dirty="0">
                <a:ln>
                  <a:noFill/>
                </a:ln>
                <a:solidFill>
                  <a:srgbClr val="2E3558"/>
                </a:solidFill>
                <a:effectLst/>
                <a:uLnTx/>
                <a:uFillTx/>
                <a:latin typeface="+mn-ea"/>
              </a:rPr>
              <a:t>事業の特徴、勝ち筋において詳細記載</a:t>
            </a:r>
            <a:endParaRPr kumimoji="0" lang="en-US" altLang="ja-JP" sz="1200" b="0" i="0" u="none" strike="noStrike" kern="1200" cap="none" spc="0" normalizeH="0" baseline="0" noProof="0" dirty="0">
              <a:ln>
                <a:noFill/>
              </a:ln>
              <a:solidFill>
                <a:srgbClr val="2E3558"/>
              </a:solidFill>
              <a:effectLst/>
              <a:uLnTx/>
              <a:uFillTx/>
              <a:latin typeface="+mn-ea"/>
            </a:endParaRPr>
          </a:p>
          <a:p>
            <a:pPr marL="0" lvl="2">
              <a:buClr>
                <a:schemeClr val="tx2"/>
              </a:buClr>
              <a:buSzPct val="100000"/>
              <a:tabLst>
                <a:tab pos="1073150" algn="l"/>
              </a:tabLst>
            </a:pPr>
            <a:r>
              <a:rPr kumimoji="0" lang="ja-JP" altLang="en-US" sz="1200" b="0" i="0" u="none" strike="noStrike" kern="1200" cap="none" spc="0" normalizeH="0" baseline="0" noProof="0" dirty="0">
                <a:ln>
                  <a:noFill/>
                </a:ln>
                <a:solidFill>
                  <a:srgbClr val="2E3558"/>
                </a:solidFill>
                <a:effectLst/>
                <a:uLnTx/>
                <a:uFillTx/>
                <a:latin typeface="+mn-ea"/>
              </a:rPr>
              <a:t>＊</a:t>
            </a:r>
            <a:r>
              <a:rPr kumimoji="0" lang="en-US" altLang="ja-JP" sz="1200" b="0" i="0" u="none" strike="noStrike" kern="1200" cap="none" spc="0" normalizeH="0" baseline="0" noProof="0" dirty="0">
                <a:ln>
                  <a:noFill/>
                </a:ln>
                <a:solidFill>
                  <a:srgbClr val="2E3558"/>
                </a:solidFill>
                <a:effectLst/>
                <a:uLnTx/>
                <a:uFillTx/>
                <a:latin typeface="+mn-ea"/>
              </a:rPr>
              <a:t>2</a:t>
            </a:r>
            <a:r>
              <a:rPr kumimoji="0" lang="ja-JP" altLang="en-US" sz="1200" b="0" i="0" u="none" strike="noStrike" kern="1200" cap="none" spc="0" normalizeH="0" baseline="0" noProof="0" dirty="0">
                <a:ln>
                  <a:noFill/>
                </a:ln>
                <a:solidFill>
                  <a:srgbClr val="2E3558"/>
                </a:solidFill>
                <a:effectLst/>
                <a:uLnTx/>
                <a:uFillTx/>
                <a:latin typeface="+mn-ea"/>
              </a:rPr>
              <a:t>　　</a:t>
            </a:r>
            <a:r>
              <a:rPr lang="en-US" altLang="ja-JP" sz="1200" dirty="0">
                <a:solidFill>
                  <a:srgbClr val="2E3558"/>
                </a:solidFill>
                <a:latin typeface="+mn-ea"/>
              </a:rPr>
              <a:t>2</a:t>
            </a:r>
            <a:r>
              <a:rPr kumimoji="0" lang="en-US" altLang="ja-JP" sz="1200" b="0" i="0" u="none" strike="noStrike" kern="1200" cap="none" spc="0" normalizeH="0" baseline="0" noProof="0" dirty="0">
                <a:ln>
                  <a:noFill/>
                </a:ln>
                <a:solidFill>
                  <a:srgbClr val="2E3558"/>
                </a:solidFill>
                <a:effectLst/>
                <a:uLnTx/>
                <a:uFillTx/>
                <a:latin typeface="+mn-ea"/>
              </a:rPr>
              <a:t>.(4) </a:t>
            </a:r>
            <a:r>
              <a:rPr kumimoji="0" lang="ja-JP" altLang="en-US" sz="1200" b="0" i="0" u="none" strike="noStrike" kern="1200" cap="none" spc="0" normalizeH="0" baseline="0" noProof="0" dirty="0">
                <a:ln>
                  <a:noFill/>
                </a:ln>
                <a:solidFill>
                  <a:srgbClr val="2E3558"/>
                </a:solidFill>
                <a:effectLst/>
                <a:uLnTx/>
                <a:uFillTx/>
                <a:latin typeface="+mn-ea"/>
              </a:rPr>
              <a:t>市場のセグメント・ターゲットにおいて詳細記載</a:t>
            </a:r>
            <a:endParaRPr kumimoji="0" lang="en-US" altLang="ja-JP" sz="1050" b="0" i="0" u="none" strike="noStrike" kern="1200" cap="none" spc="0" normalizeH="0" baseline="0" noProof="0" dirty="0">
              <a:ln>
                <a:noFill/>
              </a:ln>
              <a:solidFill>
                <a:srgbClr val="2E3558"/>
              </a:solidFill>
              <a:effectLst/>
              <a:uLnTx/>
              <a:uFillTx/>
              <a:latin typeface="+mn-ea"/>
            </a:endParaRPr>
          </a:p>
        </p:txBody>
      </p:sp>
      <p:grpSp>
        <p:nvGrpSpPr>
          <p:cNvPr id="44" name="Group 41">
            <a:extLst>
              <a:ext uri="{FF2B5EF4-FFF2-40B4-BE49-F238E27FC236}">
                <a16:creationId xmlns:a16="http://schemas.microsoft.com/office/drawing/2014/main" id="{CE520732-97F3-F71C-C064-F5520233F121}"/>
              </a:ext>
            </a:extLst>
          </p:cNvPr>
          <p:cNvGrpSpPr/>
          <p:nvPr/>
        </p:nvGrpSpPr>
        <p:grpSpPr>
          <a:xfrm rot="16200000" flipH="1">
            <a:off x="5979436" y="3922472"/>
            <a:ext cx="216000" cy="216000"/>
            <a:chOff x="5937564" y="3833745"/>
            <a:chExt cx="306171" cy="306910"/>
          </a:xfrm>
        </p:grpSpPr>
        <p:sp>
          <p:nvSpPr>
            <p:cNvPr id="45" name="Freeform 94">
              <a:extLst>
                <a:ext uri="{FF2B5EF4-FFF2-40B4-BE49-F238E27FC236}">
                  <a16:creationId xmlns:a16="http://schemas.microsoft.com/office/drawing/2014/main" id="{B6230514-B235-66FF-7C09-32D554B8094D}"/>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48" name="Freeform 95">
              <a:extLst>
                <a:ext uri="{FF2B5EF4-FFF2-40B4-BE49-F238E27FC236}">
                  <a16:creationId xmlns:a16="http://schemas.microsoft.com/office/drawing/2014/main" id="{CDBA4797-CAAA-4EF2-82CB-4918E17FC3F5}"/>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sp>
        <p:nvSpPr>
          <p:cNvPr id="26" name="Rectangle 137" descr="ｔ">
            <a:extLst>
              <a:ext uri="{FF2B5EF4-FFF2-40B4-BE49-F238E27FC236}">
                <a16:creationId xmlns:a16="http://schemas.microsoft.com/office/drawing/2014/main" id="{B993EB95-749F-2FE5-6E9B-79DBEC8B77B6}"/>
              </a:ext>
            </a:extLst>
          </p:cNvPr>
          <p:cNvSpPr/>
          <p:nvPr/>
        </p:nvSpPr>
        <p:spPr>
          <a:xfrm>
            <a:off x="954236" y="5366543"/>
            <a:ext cx="5076000" cy="93156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1"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XXX</a:t>
            </a:r>
          </a:p>
        </p:txBody>
      </p:sp>
      <p:sp>
        <p:nvSpPr>
          <p:cNvPr id="27" name="Rectangle 137" descr="ｔ">
            <a:extLst>
              <a:ext uri="{FF2B5EF4-FFF2-40B4-BE49-F238E27FC236}">
                <a16:creationId xmlns:a16="http://schemas.microsoft.com/office/drawing/2014/main" id="{CDA3B2A0-4CDF-806E-07FC-7F762D5C514E}"/>
              </a:ext>
            </a:extLst>
          </p:cNvPr>
          <p:cNvSpPr/>
          <p:nvPr/>
        </p:nvSpPr>
        <p:spPr>
          <a:xfrm>
            <a:off x="6239438" y="5366543"/>
            <a:ext cx="5076000" cy="93156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1" lang="en-US" altLang="ja-JP"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XXX</a:t>
            </a:r>
          </a:p>
        </p:txBody>
      </p:sp>
      <p:sp>
        <p:nvSpPr>
          <p:cNvPr id="29" name="テキスト ボックス 27">
            <a:extLst>
              <a:ext uri="{FF2B5EF4-FFF2-40B4-BE49-F238E27FC236}">
                <a16:creationId xmlns:a16="http://schemas.microsoft.com/office/drawing/2014/main" id="{28D8C4F2-4BD8-4105-8FA0-A1B4A74CCF40}"/>
              </a:ext>
            </a:extLst>
          </p:cNvPr>
          <p:cNvSpPr txBox="1"/>
          <p:nvPr/>
        </p:nvSpPr>
        <p:spPr>
          <a:xfrm>
            <a:off x="6239438" y="2929949"/>
            <a:ext cx="5183997" cy="813021"/>
          </a:xfrm>
          <a:prstGeom prst="rect">
            <a:avLst/>
          </a:prstGeom>
          <a:solidFill>
            <a:srgbClr val="30C1D7">
              <a:alpha val="70000"/>
            </a:srgbClr>
          </a:solidFill>
          <a:ln w="9525" cap="rnd" cmpd="sng" algn="ctr">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wrap="square">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2">
              <a:spcBef>
                <a:spcPts val="600"/>
              </a:spcBef>
              <a:buClr>
                <a:schemeClr val="tx2"/>
              </a:buClr>
              <a:buSzPct val="100000"/>
            </a:pPr>
            <a:r>
              <a:rPr kumimoji="1" lang="en-US" altLang="ja-JP" sz="1400" dirty="0">
                <a:solidFill>
                  <a:srgbClr val="2E3558"/>
                </a:solidFill>
                <a:latin typeface="+mn-ea"/>
              </a:rPr>
              <a:t>※</a:t>
            </a:r>
            <a:r>
              <a:rPr kumimoji="1" lang="ja-JP" altLang="en-US" sz="1400" dirty="0">
                <a:solidFill>
                  <a:srgbClr val="2E3558"/>
                </a:solidFill>
                <a:latin typeface="+mn-ea"/>
              </a:rPr>
              <a:t>「標準化団体に参加、</a:t>
            </a:r>
            <a:r>
              <a:rPr kumimoji="1" lang="en-US" altLang="ja-JP" sz="1400" dirty="0">
                <a:solidFill>
                  <a:srgbClr val="2E3558"/>
                </a:solidFill>
                <a:latin typeface="+mn-ea"/>
              </a:rPr>
              <a:t>xx</a:t>
            </a:r>
            <a:r>
              <a:rPr kumimoji="1" lang="ja-JP" altLang="en-US" sz="1400" dirty="0">
                <a:solidFill>
                  <a:srgbClr val="2E3558"/>
                </a:solidFill>
                <a:latin typeface="+mn-ea"/>
              </a:rPr>
              <a:t>規格の開発に参画」という記載だけでは不十分。</a:t>
            </a:r>
            <a:r>
              <a:rPr kumimoji="0" lang="ja-JP" altLang="en-US" sz="1400" i="0" u="none" strike="noStrike" kern="1200" cap="none" spc="0" normalizeH="0" baseline="0" noProof="0" dirty="0">
                <a:ln>
                  <a:noFill/>
                </a:ln>
                <a:solidFill>
                  <a:srgbClr val="2E3558"/>
                </a:solidFill>
                <a:effectLst/>
                <a:uLnTx/>
                <a:uFillTx/>
                <a:latin typeface="+mn-ea"/>
              </a:rPr>
              <a:t>　「○○するために、▲▲団体と、製品化までに■■の標準化を行う」という記載</a:t>
            </a:r>
            <a:r>
              <a:rPr lang="ja-JP" altLang="en-US" sz="1400" dirty="0">
                <a:solidFill>
                  <a:srgbClr val="2E3558"/>
                </a:solidFill>
                <a:latin typeface="+mn-ea"/>
              </a:rPr>
              <a:t>ください</a:t>
            </a:r>
            <a:endParaRPr kumimoji="0" lang="en-US" altLang="ja-JP" sz="1400" i="0" u="none" strike="noStrike" kern="1200" cap="none" spc="0" normalizeH="0" baseline="0" noProof="0" dirty="0">
              <a:ln>
                <a:noFill/>
              </a:ln>
              <a:solidFill>
                <a:srgbClr val="2E3558"/>
              </a:solidFill>
              <a:effectLst/>
              <a:uLnTx/>
              <a:uFillTx/>
              <a:latin typeface="+mn-ea"/>
            </a:endParaRPr>
          </a:p>
        </p:txBody>
      </p:sp>
      <p:grpSp>
        <p:nvGrpSpPr>
          <p:cNvPr id="4" name="グループ化 3">
            <a:extLst>
              <a:ext uri="{FF2B5EF4-FFF2-40B4-BE49-F238E27FC236}">
                <a16:creationId xmlns:a16="http://schemas.microsoft.com/office/drawing/2014/main" id="{8BE56A74-6721-3D5A-3AC8-67B572F8D300}"/>
              </a:ext>
            </a:extLst>
          </p:cNvPr>
          <p:cNvGrpSpPr/>
          <p:nvPr/>
        </p:nvGrpSpPr>
        <p:grpSpPr>
          <a:xfrm>
            <a:off x="765598" y="1204814"/>
            <a:ext cx="5184000" cy="288000"/>
            <a:chOff x="156000" y="1879963"/>
            <a:chExt cx="5760000" cy="288000"/>
          </a:xfrm>
        </p:grpSpPr>
        <p:sp>
          <p:nvSpPr>
            <p:cNvPr id="6" name="正方形/長方形 5">
              <a:extLst>
                <a:ext uri="{FF2B5EF4-FFF2-40B4-BE49-F238E27FC236}">
                  <a16:creationId xmlns:a16="http://schemas.microsoft.com/office/drawing/2014/main" id="{8A1D82D6-157A-0124-8E39-EF1953D7C6F4}"/>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ルール形成の前提となる市場導入に向けての取組方針・考え方</a:t>
              </a:r>
            </a:p>
          </p:txBody>
        </p:sp>
        <p:cxnSp>
          <p:nvCxnSpPr>
            <p:cNvPr id="7" name="直線コネクタ 6">
              <a:extLst>
                <a:ext uri="{FF2B5EF4-FFF2-40B4-BE49-F238E27FC236}">
                  <a16:creationId xmlns:a16="http://schemas.microsoft.com/office/drawing/2014/main" id="{78C5576A-E468-A830-BE7E-19FFFD1AACD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 name="グループ化 7">
            <a:extLst>
              <a:ext uri="{FF2B5EF4-FFF2-40B4-BE49-F238E27FC236}">
                <a16:creationId xmlns:a16="http://schemas.microsoft.com/office/drawing/2014/main" id="{6AB6A81C-B836-C4B6-5144-9623F373B2D0}"/>
              </a:ext>
            </a:extLst>
          </p:cNvPr>
          <p:cNvGrpSpPr/>
          <p:nvPr/>
        </p:nvGrpSpPr>
        <p:grpSpPr>
          <a:xfrm>
            <a:off x="6239438" y="1204814"/>
            <a:ext cx="5184000" cy="288000"/>
            <a:chOff x="156000" y="1879963"/>
            <a:chExt cx="5760000" cy="288000"/>
          </a:xfrm>
        </p:grpSpPr>
        <p:sp>
          <p:nvSpPr>
            <p:cNvPr id="9" name="正方形/長方形 8">
              <a:extLst>
                <a:ext uri="{FF2B5EF4-FFF2-40B4-BE49-F238E27FC236}">
                  <a16:creationId xmlns:a16="http://schemas.microsoft.com/office/drawing/2014/main" id="{DFF68FE6-B9DA-A605-2054-6C598479CB65}"/>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国内外の動向・自社のルール形成</a:t>
              </a:r>
              <a:r>
                <a:rPr kumimoji="1" lang="en-US" altLang="ja-JP" sz="1400" b="1">
                  <a:solidFill>
                    <a:schemeClr val="tx1"/>
                  </a:solidFill>
                  <a:latin typeface="Meiryo UI" panose="020B0604030504040204" pitchFamily="50" charset="-128"/>
                  <a:ea typeface="Meiryo UI" panose="020B0604030504040204" pitchFamily="50" charset="-128"/>
                </a:rPr>
                <a:t>(</a:t>
              </a:r>
              <a:r>
                <a:rPr kumimoji="1" lang="ja-JP" altLang="en-US" sz="1400" b="1">
                  <a:solidFill>
                    <a:schemeClr val="tx1"/>
                  </a:solidFill>
                  <a:latin typeface="Meiryo UI" panose="020B0604030504040204" pitchFamily="50" charset="-128"/>
                  <a:ea typeface="Meiryo UI" panose="020B0604030504040204" pitchFamily="50" charset="-128"/>
                </a:rPr>
                <a:t>標準化等</a:t>
              </a:r>
              <a:r>
                <a:rPr kumimoji="1" lang="en-US" altLang="ja-JP" sz="1400" b="1">
                  <a:solidFill>
                    <a:schemeClr val="tx1"/>
                  </a:solidFill>
                  <a:latin typeface="Meiryo UI" panose="020B0604030504040204" pitchFamily="50" charset="-128"/>
                  <a:ea typeface="Meiryo UI" panose="020B0604030504040204" pitchFamily="50" charset="-128"/>
                </a:rPr>
                <a:t>)</a:t>
              </a:r>
              <a:r>
                <a:rPr kumimoji="1" lang="ja-JP" altLang="en-US" sz="1400" b="1">
                  <a:solidFill>
                    <a:schemeClr val="tx1"/>
                  </a:solidFill>
                  <a:latin typeface="Meiryo UI" panose="020B0604030504040204" pitchFamily="50" charset="-128"/>
                  <a:ea typeface="Meiryo UI" panose="020B0604030504040204" pitchFamily="50" charset="-128"/>
                </a:rPr>
                <a:t>の取組状況</a:t>
              </a:r>
            </a:p>
          </p:txBody>
        </p:sp>
        <p:cxnSp>
          <p:nvCxnSpPr>
            <p:cNvPr id="10" name="直線コネクタ 9">
              <a:extLst>
                <a:ext uri="{FF2B5EF4-FFF2-40B4-BE49-F238E27FC236}">
                  <a16:creationId xmlns:a16="http://schemas.microsoft.com/office/drawing/2014/main" id="{1B104984-E625-8584-D8D8-7E10231D4067}"/>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C96C8FA8-CD8D-D415-9977-2BFAD59AE0D9}"/>
              </a:ext>
            </a:extLst>
          </p:cNvPr>
          <p:cNvGrpSpPr/>
          <p:nvPr/>
        </p:nvGrpSpPr>
        <p:grpSpPr>
          <a:xfrm>
            <a:off x="765597" y="4213223"/>
            <a:ext cx="10657837" cy="288000"/>
            <a:chOff x="156000" y="1879963"/>
            <a:chExt cx="5760000" cy="288000"/>
          </a:xfrm>
        </p:grpSpPr>
        <p:sp>
          <p:nvSpPr>
            <p:cNvPr id="14" name="正方形/長方形 13">
              <a:extLst>
                <a:ext uri="{FF2B5EF4-FFF2-40B4-BE49-F238E27FC236}">
                  <a16:creationId xmlns:a16="http://schemas.microsoft.com/office/drawing/2014/main" id="{537EA5DD-843F-2103-E32F-2BB825C0624D}"/>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本事業期間におけるオープン戦略（標準化等）及びクローズ戦略（知財等）の具体的な取組内容</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推進体制については、</a:t>
              </a:r>
              <a:r>
                <a:rPr kumimoji="1" lang="en-US" altLang="ja-JP" sz="900" b="1" dirty="0">
                  <a:solidFill>
                    <a:schemeClr val="tx1"/>
                  </a:solidFill>
                  <a:latin typeface="Meiryo UI" panose="020B0604030504040204" pitchFamily="50" charset="-128"/>
                  <a:ea typeface="Meiryo UI" panose="020B0604030504040204" pitchFamily="50" charset="-128"/>
                </a:rPr>
                <a:t>5.(1)</a:t>
              </a:r>
              <a:r>
                <a:rPr kumimoji="1" lang="ja-JP" altLang="en-US" sz="900" b="1" dirty="0">
                  <a:solidFill>
                    <a:schemeClr val="tx1"/>
                  </a:solidFill>
                  <a:latin typeface="Meiryo UI" panose="020B0604030504040204" pitchFamily="50" charset="-128"/>
                  <a:ea typeface="Meiryo UI" panose="020B0604030504040204" pitchFamily="50" charset="-128"/>
                </a:rPr>
                <a:t>組織内の事業推進体制に記載）</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cxnSp>
          <p:nvCxnSpPr>
            <p:cNvPr id="15" name="直線コネクタ 14">
              <a:extLst>
                <a:ext uri="{FF2B5EF4-FFF2-40B4-BE49-F238E27FC236}">
                  <a16:creationId xmlns:a16="http://schemas.microsoft.com/office/drawing/2014/main" id="{37F99288-3DC2-A5A1-0187-3503A02D830F}"/>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5" name="TextBox 3">
            <a:extLst>
              <a:ext uri="{FF2B5EF4-FFF2-40B4-BE49-F238E27FC236}">
                <a16:creationId xmlns:a16="http://schemas.microsoft.com/office/drawing/2014/main" id="{E1BD9538-CC10-2185-84E8-0AE13366E77D}"/>
              </a:ext>
            </a:extLst>
          </p:cNvPr>
          <p:cNvSpPr txBox="1"/>
          <p:nvPr/>
        </p:nvSpPr>
        <p:spPr>
          <a:xfrm>
            <a:off x="1818147" y="5444391"/>
            <a:ext cx="4212089" cy="1005860"/>
          </a:xfrm>
          <a:prstGeom prst="rect">
            <a:avLst/>
          </a:prstGeom>
          <a:solidFill>
            <a:srgbClr val="30C1D7">
              <a:alpha val="70000"/>
            </a:srgb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2">
              <a:spcBef>
                <a:spcPts val="600"/>
              </a:spcBef>
              <a:buClr>
                <a:schemeClr val="tx2"/>
              </a:buClr>
              <a:buSzPct val="100000"/>
            </a:pPr>
            <a:r>
              <a:rPr kumimoji="0" lang="ja-JP" altLang="en-US" sz="1400" b="0" i="0" u="none" strike="noStrike" kern="1200" cap="none" spc="0" normalizeH="0" baseline="0" noProof="0">
                <a:ln>
                  <a:noFill/>
                </a:ln>
                <a:solidFill>
                  <a:srgbClr val="2E3558"/>
                </a:solidFill>
                <a:effectLst/>
                <a:uLnTx/>
                <a:uFillTx/>
                <a:latin typeface="+mn-ea"/>
              </a:rPr>
              <a:t>記載例</a:t>
            </a:r>
            <a:endParaRPr kumimoji="0" lang="en-US" altLang="ja-JP" sz="1050" b="0" i="0" u="none" strike="noStrike" kern="1200" cap="none" spc="0" normalizeH="0" baseline="0" noProof="0">
              <a:ln>
                <a:noFill/>
              </a:ln>
              <a:solidFill>
                <a:srgbClr val="2E3558"/>
              </a:solidFill>
              <a:effectLst/>
              <a:uLnTx/>
              <a:uFillTx/>
              <a:latin typeface="+mn-ea"/>
            </a:endParaRPr>
          </a:p>
          <a:p>
            <a:pPr marL="266700" lvl="2" indent="-180975">
              <a:buClr>
                <a:schemeClr val="tx2"/>
              </a:buClr>
              <a:buSzPct val="100000"/>
              <a:buFont typeface="Arial" panose="020B0604020202020204" pitchFamily="34" charset="0"/>
              <a:buChar char="•"/>
            </a:pPr>
            <a:r>
              <a:rPr lang="ja-JP" altLang="en-US" sz="1400">
                <a:solidFill>
                  <a:srgbClr val="2E3558"/>
                </a:solidFill>
                <a:latin typeface="+mn-ea"/>
              </a:rPr>
              <a:t>市場作りのための協調領域（オープン戦略）</a:t>
            </a:r>
            <a:endParaRPr lang="en-US" altLang="ja-JP" sz="1400">
              <a:solidFill>
                <a:srgbClr val="2E3558"/>
              </a:solidFill>
              <a:latin typeface="+mn-ea"/>
            </a:endParaRPr>
          </a:p>
          <a:p>
            <a:pPr marL="266700" lvl="2" indent="-180975">
              <a:buClr>
                <a:schemeClr val="tx2"/>
              </a:buClr>
              <a:buSzPct val="100000"/>
              <a:buFont typeface="Arial" panose="020B0604020202020204" pitchFamily="34" charset="0"/>
              <a:buChar char="•"/>
            </a:pPr>
            <a:r>
              <a:rPr lang="ja-JP" altLang="en-US" sz="1400">
                <a:solidFill>
                  <a:srgbClr val="2E3558"/>
                </a:solidFill>
                <a:latin typeface="+mn-ea"/>
              </a:rPr>
              <a:t>バリューチェーン、ニーズの喚起、仲間作りの方法</a:t>
            </a:r>
          </a:p>
          <a:p>
            <a:pPr marL="266700" lvl="2" indent="-180975">
              <a:buClr>
                <a:schemeClr val="tx2"/>
              </a:buClr>
              <a:buSzPct val="100000"/>
              <a:buFont typeface="Arial" panose="020B0604020202020204" pitchFamily="34" charset="0"/>
              <a:buChar char="•"/>
            </a:pPr>
            <a:r>
              <a:rPr lang="ja-JP" altLang="en-US" sz="1400">
                <a:solidFill>
                  <a:srgbClr val="2E3558"/>
                </a:solidFill>
                <a:latin typeface="+mn-ea"/>
              </a:rPr>
              <a:t>実証方法やユーザ獲得方法など</a:t>
            </a:r>
          </a:p>
        </p:txBody>
      </p:sp>
      <p:sp>
        <p:nvSpPr>
          <p:cNvPr id="11" name="TextBox 3">
            <a:extLst>
              <a:ext uri="{FF2B5EF4-FFF2-40B4-BE49-F238E27FC236}">
                <a16:creationId xmlns:a16="http://schemas.microsoft.com/office/drawing/2014/main" id="{0374A298-1042-BFCA-C42D-B38EA1C09EC0}"/>
              </a:ext>
            </a:extLst>
          </p:cNvPr>
          <p:cNvSpPr txBox="1"/>
          <p:nvPr/>
        </p:nvSpPr>
        <p:spPr>
          <a:xfrm>
            <a:off x="7211345" y="5446345"/>
            <a:ext cx="4212089" cy="720000"/>
          </a:xfrm>
          <a:prstGeom prst="rect">
            <a:avLst/>
          </a:prstGeom>
          <a:solidFill>
            <a:srgbClr val="30C1D7">
              <a:alpha val="70000"/>
            </a:srgb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2">
              <a:spcBef>
                <a:spcPts val="600"/>
              </a:spcBef>
              <a:buClr>
                <a:schemeClr val="tx2"/>
              </a:buClr>
              <a:buSzPct val="100000"/>
            </a:pPr>
            <a:r>
              <a:rPr kumimoji="0" lang="ja-JP" altLang="en-US" sz="1400" b="0" i="0" u="none" strike="noStrike" kern="1200" cap="none" spc="0" normalizeH="0" baseline="0" noProof="0">
                <a:ln>
                  <a:noFill/>
                </a:ln>
                <a:solidFill>
                  <a:srgbClr val="2E3558"/>
                </a:solidFill>
                <a:effectLst/>
                <a:uLnTx/>
                <a:uFillTx/>
                <a:latin typeface="+mn-ea"/>
              </a:rPr>
              <a:t>記載例</a:t>
            </a:r>
            <a:endParaRPr kumimoji="0" lang="en-US" altLang="ja-JP" sz="1050" b="0" i="0" u="none" strike="noStrike" kern="1200" cap="none" spc="0" normalizeH="0" baseline="0" noProof="0">
              <a:ln>
                <a:noFill/>
              </a:ln>
              <a:solidFill>
                <a:srgbClr val="2E3558"/>
              </a:solidFill>
              <a:effectLst/>
              <a:uLnTx/>
              <a:uFillTx/>
              <a:latin typeface="+mn-ea"/>
            </a:endParaRPr>
          </a:p>
          <a:p>
            <a:pPr marL="266700" lvl="2" indent="-180975">
              <a:buClr>
                <a:schemeClr val="tx2"/>
              </a:buClr>
              <a:buSzPct val="100000"/>
              <a:buFont typeface="Arial" panose="020B0604020202020204" pitchFamily="34" charset="0"/>
              <a:buChar char="•"/>
            </a:pPr>
            <a:r>
              <a:rPr lang="ja-JP" altLang="en-US" sz="1400">
                <a:solidFill>
                  <a:srgbClr val="2E3558"/>
                </a:solidFill>
                <a:latin typeface="+mn-ea"/>
              </a:rPr>
              <a:t>差別化で競合に勝つポイント</a:t>
            </a:r>
            <a:r>
              <a:rPr lang="en-US" altLang="ja-JP" sz="1400">
                <a:solidFill>
                  <a:srgbClr val="2E3558"/>
                </a:solidFill>
                <a:latin typeface="+mn-ea"/>
              </a:rPr>
              <a:t>(</a:t>
            </a:r>
            <a:r>
              <a:rPr lang="ja-JP" altLang="en-US" sz="1400">
                <a:solidFill>
                  <a:srgbClr val="2E3558"/>
                </a:solidFill>
                <a:latin typeface="+mn-ea"/>
              </a:rPr>
              <a:t>クローズ戦略</a:t>
            </a:r>
            <a:r>
              <a:rPr lang="en-US" altLang="ja-JP" sz="1400">
                <a:solidFill>
                  <a:srgbClr val="2E3558"/>
                </a:solidFill>
                <a:latin typeface="+mn-ea"/>
              </a:rPr>
              <a:t>)</a:t>
            </a:r>
          </a:p>
          <a:p>
            <a:pPr marL="266700" lvl="2" indent="-180975">
              <a:buClr>
                <a:schemeClr val="tx2"/>
              </a:buClr>
              <a:buSzPct val="100000"/>
              <a:buFont typeface="Arial" panose="020B0604020202020204" pitchFamily="34" charset="0"/>
              <a:buChar char="•"/>
            </a:pPr>
            <a:r>
              <a:rPr lang="ja-JP" altLang="en-US" sz="1400">
                <a:solidFill>
                  <a:srgbClr val="2E3558"/>
                </a:solidFill>
                <a:latin typeface="+mn-ea"/>
              </a:rPr>
              <a:t>技術領域、競合、知財による勝ち筋</a:t>
            </a:r>
          </a:p>
        </p:txBody>
      </p:sp>
      <p:sp>
        <p:nvSpPr>
          <p:cNvPr id="16" name="TextBox 51">
            <a:extLst>
              <a:ext uri="{FF2B5EF4-FFF2-40B4-BE49-F238E27FC236}">
                <a16:creationId xmlns:a16="http://schemas.microsoft.com/office/drawing/2014/main" id="{F642E76E-EDDC-3788-69FF-05F7D316E777}"/>
              </a:ext>
            </a:extLst>
          </p:cNvPr>
          <p:cNvSpPr txBox="1"/>
          <p:nvPr/>
        </p:nvSpPr>
        <p:spPr>
          <a:xfrm>
            <a:off x="765596" y="4585304"/>
            <a:ext cx="10657837" cy="50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b="1" u="sng" dirty="0">
                <a:solidFill>
                  <a:srgbClr val="2E3558"/>
                </a:solidFill>
                <a:latin typeface="+mn-ea"/>
              </a:rPr>
              <a:t>必ずオープン戦略とクローズ戦略の両方</a:t>
            </a:r>
            <a:r>
              <a:rPr lang="ja-JP" altLang="en-US" sz="1400" dirty="0">
                <a:solidFill>
                  <a:srgbClr val="2E3558"/>
                </a:solidFill>
                <a:latin typeface="+mn-ea"/>
              </a:rPr>
              <a:t>について記載ください</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標準化、知財保護以外の戦略で市場を創造・拡大する場合は、その方法を記載ください</a:t>
            </a:r>
            <a:endParaRPr lang="en-US" altLang="ja-JP" sz="1400" dirty="0">
              <a:solidFill>
                <a:srgbClr val="2E3558"/>
              </a:solidFill>
              <a:latin typeface="+mn-ea"/>
            </a:endParaRPr>
          </a:p>
        </p:txBody>
      </p:sp>
      <p:cxnSp>
        <p:nvCxnSpPr>
          <p:cNvPr id="17" name="直線コネクタ 16">
            <a:extLst>
              <a:ext uri="{FF2B5EF4-FFF2-40B4-BE49-F238E27FC236}">
                <a16:creationId xmlns:a16="http://schemas.microsoft.com/office/drawing/2014/main" id="{9524B600-2774-1075-834A-101E6851A7F5}"/>
              </a:ext>
            </a:extLst>
          </p:cNvPr>
          <p:cNvCxnSpPr>
            <a:cxnSpLocks/>
          </p:cNvCxnSpPr>
          <p:nvPr/>
        </p:nvCxnSpPr>
        <p:spPr>
          <a:xfrm flipV="1">
            <a:off x="156000" y="1104900"/>
            <a:ext cx="11880000" cy="0"/>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0725F2F8-7DD0-3FBD-2988-7293D44BFD0B}"/>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dirty="0">
                <a:latin typeface="Meiryo UI" panose="020B0604030504040204" pitchFamily="50" charset="-128"/>
                <a:ea typeface="Meiryo UI" panose="020B0604030504040204" pitchFamily="50" charset="-128"/>
                <a:cs typeface="+mj-cs"/>
              </a:rPr>
              <a:t>加点</a:t>
            </a:r>
          </a:p>
        </p:txBody>
      </p:sp>
    </p:spTree>
    <p:extLst>
      <p:ext uri="{BB962C8B-B14F-4D97-AF65-F5344CB8AC3E}">
        <p14:creationId xmlns:p14="http://schemas.microsoft.com/office/powerpoint/2010/main" val="4987108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a:extLst>
              <a:ext uri="{FF2B5EF4-FFF2-40B4-BE49-F238E27FC236}">
                <a16:creationId xmlns:a16="http://schemas.microsoft.com/office/drawing/2014/main" id="{71DDCA08-2968-42A5-B97B-DDDEFF54336D}"/>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14</a:t>
            </a:r>
            <a:r>
              <a:rPr kumimoji="1" lang="ja-JP" altLang="en-US" sz="2000" dirty="0"/>
              <a:t>）投資誘発効果</a:t>
            </a:r>
            <a:endParaRPr kumimoji="1" lang="en-US" sz="2000" dirty="0"/>
          </a:p>
        </p:txBody>
      </p:sp>
      <p:sp>
        <p:nvSpPr>
          <p:cNvPr id="48" name="Title 1">
            <a:extLst>
              <a:ext uri="{FF2B5EF4-FFF2-40B4-BE49-F238E27FC236}">
                <a16:creationId xmlns:a16="http://schemas.microsoft.com/office/drawing/2014/main" id="{4326CB3C-DA24-4019-8E9F-9687D9663F59}"/>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国内経済等への波及効果として、</a:t>
            </a:r>
            <a:r>
              <a:rPr kumimoji="1" lang="en-US" altLang="ja-JP">
                <a:solidFill>
                  <a:schemeClr val="tx1"/>
                </a:solidFill>
              </a:rPr>
              <a:t>xx</a:t>
            </a:r>
            <a:r>
              <a:rPr kumimoji="1" lang="ja-JP" altLang="en-US">
                <a:solidFill>
                  <a:schemeClr val="tx1"/>
                </a:solidFill>
              </a:rPr>
              <a:t>や</a:t>
            </a:r>
            <a:r>
              <a:rPr kumimoji="1" lang="en-US" altLang="ja-JP">
                <a:solidFill>
                  <a:schemeClr val="tx1"/>
                </a:solidFill>
              </a:rPr>
              <a:t>xx</a:t>
            </a:r>
            <a:r>
              <a:rPr kumimoji="1" lang="ja-JP" altLang="en-US">
                <a:solidFill>
                  <a:schemeClr val="tx1"/>
                </a:solidFill>
              </a:rPr>
              <a:t>といった効果が見込まれる</a:t>
            </a:r>
            <a:endParaRPr kumimoji="1" lang="en-US">
              <a:solidFill>
                <a:schemeClr val="tx1"/>
              </a:solidFill>
            </a:endParaRPr>
          </a:p>
        </p:txBody>
      </p:sp>
      <p:cxnSp>
        <p:nvCxnSpPr>
          <p:cNvPr id="49" name="直線コネクタ 48">
            <a:extLst>
              <a:ext uri="{FF2B5EF4-FFF2-40B4-BE49-F238E27FC236}">
                <a16:creationId xmlns:a16="http://schemas.microsoft.com/office/drawing/2014/main" id="{6D653D38-5E96-49A4-A13D-D9D9C4997A57}"/>
              </a:ext>
            </a:extLst>
          </p:cNvPr>
          <p:cNvCxnSpPr>
            <a:cxnSpLocks/>
          </p:cNvCxnSpPr>
          <p:nvPr/>
        </p:nvCxnSpPr>
        <p:spPr>
          <a:xfrm flipV="1">
            <a:off x="156000" y="1104900"/>
            <a:ext cx="11880000" cy="0"/>
          </a:xfrm>
          <a:prstGeom prst="line">
            <a:avLst/>
          </a:prstGeom>
          <a:ln w="12700" cap="rnd">
            <a:solidFill>
              <a:schemeClr val="tx1"/>
            </a:solidFill>
            <a:prstDash val="solid"/>
            <a:round/>
          </a:ln>
        </p:spPr>
        <p:style>
          <a:lnRef idx="1">
            <a:schemeClr val="accent1"/>
          </a:lnRef>
          <a:fillRef idx="0">
            <a:schemeClr val="accent1"/>
          </a:fillRef>
          <a:effectRef idx="0">
            <a:schemeClr val="accent1"/>
          </a:effectRef>
          <a:fontRef idx="minor">
            <a:schemeClr val="tx1"/>
          </a:fontRef>
        </p:style>
      </p:cxnSp>
      <p:sp>
        <p:nvSpPr>
          <p:cNvPr id="2" name="TextBox 24">
            <a:extLst>
              <a:ext uri="{FF2B5EF4-FFF2-40B4-BE49-F238E27FC236}">
                <a16:creationId xmlns:a16="http://schemas.microsoft.com/office/drawing/2014/main" id="{D6CD44D5-6774-2967-D36A-4B6CB7532E7E}"/>
              </a:ext>
            </a:extLst>
          </p:cNvPr>
          <p:cNvSpPr txBox="1"/>
          <p:nvPr/>
        </p:nvSpPr>
        <p:spPr>
          <a:xfrm>
            <a:off x="765597" y="1670727"/>
            <a:ext cx="5183997" cy="79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 name="TextBox 24">
            <a:extLst>
              <a:ext uri="{FF2B5EF4-FFF2-40B4-BE49-F238E27FC236}">
                <a16:creationId xmlns:a16="http://schemas.microsoft.com/office/drawing/2014/main" id="{8D49C37E-8941-7C5A-461D-DDCC3782CC9B}"/>
              </a:ext>
            </a:extLst>
          </p:cNvPr>
          <p:cNvSpPr txBox="1"/>
          <p:nvPr/>
        </p:nvSpPr>
        <p:spPr>
          <a:xfrm>
            <a:off x="6229134" y="1670727"/>
            <a:ext cx="5194304" cy="79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4" name="正方形/長方形 3">
            <a:extLst>
              <a:ext uri="{FF2B5EF4-FFF2-40B4-BE49-F238E27FC236}">
                <a16:creationId xmlns:a16="http://schemas.microsoft.com/office/drawing/2014/main" id="{AE8F844C-07AD-2B63-4713-C262978C7207}"/>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5" name="グループ化 4">
            <a:extLst>
              <a:ext uri="{FF2B5EF4-FFF2-40B4-BE49-F238E27FC236}">
                <a16:creationId xmlns:a16="http://schemas.microsoft.com/office/drawing/2014/main" id="{503FF640-ADA2-A879-2E2A-D745EBC61D84}"/>
              </a:ext>
            </a:extLst>
          </p:cNvPr>
          <p:cNvGrpSpPr/>
          <p:nvPr/>
        </p:nvGrpSpPr>
        <p:grpSpPr>
          <a:xfrm>
            <a:off x="765598" y="1204814"/>
            <a:ext cx="5184000" cy="288000"/>
            <a:chOff x="156000" y="1879963"/>
            <a:chExt cx="5760000" cy="288000"/>
          </a:xfrm>
        </p:grpSpPr>
        <p:sp>
          <p:nvSpPr>
            <p:cNvPr id="7" name="正方形/長方形 6">
              <a:extLst>
                <a:ext uri="{FF2B5EF4-FFF2-40B4-BE49-F238E27FC236}">
                  <a16:creationId xmlns:a16="http://schemas.microsoft.com/office/drawing/2014/main" id="{D3986863-F035-2E47-3553-27D0A0D3E4A9}"/>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本事業における投資誘発効果（川上企業・川下企業への影響等）</a:t>
              </a:r>
            </a:p>
          </p:txBody>
        </p:sp>
        <p:cxnSp>
          <p:nvCxnSpPr>
            <p:cNvPr id="8" name="直線コネクタ 7">
              <a:extLst>
                <a:ext uri="{FF2B5EF4-FFF2-40B4-BE49-F238E27FC236}">
                  <a16:creationId xmlns:a16="http://schemas.microsoft.com/office/drawing/2014/main" id="{4DB1E040-732C-BE38-8378-97DEC479CDDB}"/>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1" name="グループ化 10">
            <a:extLst>
              <a:ext uri="{FF2B5EF4-FFF2-40B4-BE49-F238E27FC236}">
                <a16:creationId xmlns:a16="http://schemas.microsoft.com/office/drawing/2014/main" id="{AC356AC5-04DF-85FA-2909-40B5A5701778}"/>
              </a:ext>
            </a:extLst>
          </p:cNvPr>
          <p:cNvGrpSpPr/>
          <p:nvPr/>
        </p:nvGrpSpPr>
        <p:grpSpPr>
          <a:xfrm>
            <a:off x="6239438" y="1204814"/>
            <a:ext cx="5184000" cy="288000"/>
            <a:chOff x="156000" y="1879963"/>
            <a:chExt cx="5760000" cy="288000"/>
          </a:xfrm>
        </p:grpSpPr>
        <p:sp>
          <p:nvSpPr>
            <p:cNvPr id="12" name="正方形/長方形 11">
              <a:extLst>
                <a:ext uri="{FF2B5EF4-FFF2-40B4-BE49-F238E27FC236}">
                  <a16:creationId xmlns:a16="http://schemas.microsoft.com/office/drawing/2014/main" id="{9F3245E4-2445-9212-E1BC-9BD7C7675F57}"/>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本事業における地域経済への効果・影響</a:t>
              </a:r>
            </a:p>
          </p:txBody>
        </p:sp>
        <p:cxnSp>
          <p:nvCxnSpPr>
            <p:cNvPr id="13" name="直線コネクタ 12">
              <a:extLst>
                <a:ext uri="{FF2B5EF4-FFF2-40B4-BE49-F238E27FC236}">
                  <a16:creationId xmlns:a16="http://schemas.microsoft.com/office/drawing/2014/main" id="{CEB8089D-12B4-5B97-3D53-19BF4E5222D5}"/>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cxnSp>
        <p:nvCxnSpPr>
          <p:cNvPr id="14" name="Straight Connector 40">
            <a:extLst>
              <a:ext uri="{FF2B5EF4-FFF2-40B4-BE49-F238E27FC236}">
                <a16:creationId xmlns:a16="http://schemas.microsoft.com/office/drawing/2014/main" id="{E3087F56-387E-24AF-BF7F-0A97F2F92EF2}"/>
              </a:ext>
            </a:extLst>
          </p:cNvPr>
          <p:cNvCxnSpPr>
            <a:cxnSpLocks/>
          </p:cNvCxnSpPr>
          <p:nvPr/>
        </p:nvCxnSpPr>
        <p:spPr>
          <a:xfrm flipV="1">
            <a:off x="6096000" y="1204814"/>
            <a:ext cx="0" cy="4956274"/>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6" name="TextBox 51">
            <a:extLst>
              <a:ext uri="{FF2B5EF4-FFF2-40B4-BE49-F238E27FC236}">
                <a16:creationId xmlns:a16="http://schemas.microsoft.com/office/drawing/2014/main" id="{1D904D4E-B31D-DEE2-3DC5-ECAAC68D707B}"/>
              </a:ext>
            </a:extLst>
          </p:cNvPr>
          <p:cNvSpPr txBox="1"/>
          <p:nvPr/>
        </p:nvSpPr>
        <p:spPr>
          <a:xfrm>
            <a:off x="765597" y="2640639"/>
            <a:ext cx="5183997" cy="93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他社への受発注等による経済効果、投資誘発効果を可能な限り定量目標も用いながら具体的に記載ください</a:t>
            </a:r>
          </a:p>
        </p:txBody>
      </p:sp>
      <p:sp>
        <p:nvSpPr>
          <p:cNvPr id="9" name="TextBox 51">
            <a:extLst>
              <a:ext uri="{FF2B5EF4-FFF2-40B4-BE49-F238E27FC236}">
                <a16:creationId xmlns:a16="http://schemas.microsoft.com/office/drawing/2014/main" id="{47AA4AE9-B2A1-11C6-0B87-1C5A90218600}"/>
              </a:ext>
            </a:extLst>
          </p:cNvPr>
          <p:cNvSpPr txBox="1"/>
          <p:nvPr/>
        </p:nvSpPr>
        <p:spPr>
          <a:xfrm>
            <a:off x="6239441" y="2640639"/>
            <a:ext cx="5183997" cy="93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地域の雇用創出等、地域経済への効果・影響を可能な限り定量目標も用いながら具体的に記載ください</a:t>
            </a:r>
          </a:p>
        </p:txBody>
      </p:sp>
    </p:spTree>
    <p:extLst>
      <p:ext uri="{BB962C8B-B14F-4D97-AF65-F5344CB8AC3E}">
        <p14:creationId xmlns:p14="http://schemas.microsoft.com/office/powerpoint/2010/main" val="2666900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93E62FC6-F639-4E93-F49E-BD05DC7B7F16}"/>
              </a:ext>
            </a:extLst>
          </p:cNvPr>
          <p:cNvGraphicFramePr>
            <a:graphicFrameLocks noGrp="1"/>
          </p:cNvGraphicFramePr>
          <p:nvPr>
            <p:extLst>
              <p:ext uri="{D42A27DB-BD31-4B8C-83A1-F6EECF244321}">
                <p14:modId xmlns:p14="http://schemas.microsoft.com/office/powerpoint/2010/main" val="462082323"/>
              </p:ext>
            </p:extLst>
          </p:nvPr>
        </p:nvGraphicFramePr>
        <p:xfrm>
          <a:off x="1003981" y="1277998"/>
          <a:ext cx="10184034" cy="5065792"/>
        </p:xfrm>
        <a:graphic>
          <a:graphicData uri="http://schemas.openxmlformats.org/drawingml/2006/table">
            <a:tbl>
              <a:tblPr firstRow="1" bandRow="1">
                <a:tableStyleId>{D7AC3CCA-C797-4891-BE02-D94E43425B78}</a:tableStyleId>
              </a:tblPr>
              <a:tblGrid>
                <a:gridCol w="2340684">
                  <a:extLst>
                    <a:ext uri="{9D8B030D-6E8A-4147-A177-3AD203B41FA5}">
                      <a16:colId xmlns:a16="http://schemas.microsoft.com/office/drawing/2014/main" val="2616391112"/>
                    </a:ext>
                  </a:extLst>
                </a:gridCol>
                <a:gridCol w="615970">
                  <a:extLst>
                    <a:ext uri="{9D8B030D-6E8A-4147-A177-3AD203B41FA5}">
                      <a16:colId xmlns:a16="http://schemas.microsoft.com/office/drawing/2014/main" val="2591214445"/>
                    </a:ext>
                  </a:extLst>
                </a:gridCol>
                <a:gridCol w="615970">
                  <a:extLst>
                    <a:ext uri="{9D8B030D-6E8A-4147-A177-3AD203B41FA5}">
                      <a16:colId xmlns:a16="http://schemas.microsoft.com/office/drawing/2014/main" val="1123908399"/>
                    </a:ext>
                  </a:extLst>
                </a:gridCol>
                <a:gridCol w="615970">
                  <a:extLst>
                    <a:ext uri="{9D8B030D-6E8A-4147-A177-3AD203B41FA5}">
                      <a16:colId xmlns:a16="http://schemas.microsoft.com/office/drawing/2014/main" val="1063406255"/>
                    </a:ext>
                  </a:extLst>
                </a:gridCol>
                <a:gridCol w="615970">
                  <a:extLst>
                    <a:ext uri="{9D8B030D-6E8A-4147-A177-3AD203B41FA5}">
                      <a16:colId xmlns:a16="http://schemas.microsoft.com/office/drawing/2014/main" val="2733758609"/>
                    </a:ext>
                  </a:extLst>
                </a:gridCol>
                <a:gridCol w="615970">
                  <a:extLst>
                    <a:ext uri="{9D8B030D-6E8A-4147-A177-3AD203B41FA5}">
                      <a16:colId xmlns:a16="http://schemas.microsoft.com/office/drawing/2014/main" val="3883028107"/>
                    </a:ext>
                  </a:extLst>
                </a:gridCol>
                <a:gridCol w="615970">
                  <a:extLst>
                    <a:ext uri="{9D8B030D-6E8A-4147-A177-3AD203B41FA5}">
                      <a16:colId xmlns:a16="http://schemas.microsoft.com/office/drawing/2014/main" val="4033740744"/>
                    </a:ext>
                  </a:extLst>
                </a:gridCol>
                <a:gridCol w="615970">
                  <a:extLst>
                    <a:ext uri="{9D8B030D-6E8A-4147-A177-3AD203B41FA5}">
                      <a16:colId xmlns:a16="http://schemas.microsoft.com/office/drawing/2014/main" val="935104545"/>
                    </a:ext>
                  </a:extLst>
                </a:gridCol>
                <a:gridCol w="615970">
                  <a:extLst>
                    <a:ext uri="{9D8B030D-6E8A-4147-A177-3AD203B41FA5}">
                      <a16:colId xmlns:a16="http://schemas.microsoft.com/office/drawing/2014/main" val="2218873966"/>
                    </a:ext>
                  </a:extLst>
                </a:gridCol>
                <a:gridCol w="615970">
                  <a:extLst>
                    <a:ext uri="{9D8B030D-6E8A-4147-A177-3AD203B41FA5}">
                      <a16:colId xmlns:a16="http://schemas.microsoft.com/office/drawing/2014/main" val="1220809449"/>
                    </a:ext>
                  </a:extLst>
                </a:gridCol>
                <a:gridCol w="615970">
                  <a:extLst>
                    <a:ext uri="{9D8B030D-6E8A-4147-A177-3AD203B41FA5}">
                      <a16:colId xmlns:a16="http://schemas.microsoft.com/office/drawing/2014/main" val="3073496833"/>
                    </a:ext>
                  </a:extLst>
                </a:gridCol>
                <a:gridCol w="1683650">
                  <a:extLst>
                    <a:ext uri="{9D8B030D-6E8A-4147-A177-3AD203B41FA5}">
                      <a16:colId xmlns:a16="http://schemas.microsoft.com/office/drawing/2014/main" val="1187525807"/>
                    </a:ext>
                  </a:extLst>
                </a:gridCol>
              </a:tblGrid>
              <a:tr h="323410">
                <a:tc>
                  <a:txBody>
                    <a:bodyPr/>
                    <a:lstStyle/>
                    <a:p>
                      <a:pPr algn="ctr"/>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R6</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R7</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R8</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R9</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R10</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R11</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R12</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R13</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R14</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sz="1200" b="0" dirty="0">
                          <a:latin typeface="Meiryo UI" panose="020B0604030504040204" pitchFamily="50" charset="-128"/>
                          <a:ea typeface="Meiryo UI" panose="020B0604030504040204" pitchFamily="50" charset="-128"/>
                        </a:rPr>
                        <a:t>R15</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pPr algn="ctr"/>
                      <a:r>
                        <a:rPr lang="en-US" altLang="ja-JP" sz="1200" b="0" dirty="0">
                          <a:latin typeface="Meiryo UI" panose="020B0604030504040204" pitchFamily="50" charset="-128"/>
                          <a:ea typeface="Meiryo UI" panose="020B0604030504040204" pitchFamily="50" charset="-128"/>
                        </a:rPr>
                        <a:t>R15</a:t>
                      </a:r>
                      <a:r>
                        <a:rPr lang="ja-JP" altLang="en-US" sz="1200" b="0" dirty="0">
                          <a:latin typeface="Meiryo UI" panose="020B0604030504040204" pitchFamily="50" charset="-128"/>
                          <a:ea typeface="Meiryo UI" panose="020B0604030504040204" pitchFamily="50" charset="-128"/>
                        </a:rPr>
                        <a:t>年度までの合計</a:t>
                      </a:r>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1404591244"/>
                  </a:ext>
                </a:extLst>
              </a:tr>
              <a:tr h="525541">
                <a:tc>
                  <a:txBody>
                    <a:bodyPr/>
                    <a:lstStyle/>
                    <a:p>
                      <a:r>
                        <a:rPr lang="ja-JP" altLang="en-US" sz="1200" b="0" dirty="0">
                          <a:latin typeface="Meiryo UI" panose="020B0604030504040204" pitchFamily="50" charset="-128"/>
                          <a:ea typeface="Meiryo UI" panose="020B0604030504040204" pitchFamily="50" charset="-128"/>
                        </a:rPr>
                        <a:t>事業フェーズ</a:t>
                      </a:r>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gridSpan="2">
                  <a:txBody>
                    <a:bodyPr/>
                    <a:lstStyle/>
                    <a:p>
                      <a:pPr algn="ctr"/>
                      <a:r>
                        <a:rPr lang="ja-JP" altLang="en-US" sz="1200" b="0" dirty="0">
                          <a:latin typeface="Meiryo UI" panose="020B0604030504040204" pitchFamily="50" charset="-128"/>
                          <a:ea typeface="Meiryo UI" panose="020B0604030504040204" pitchFamily="50" charset="-128"/>
                        </a:rPr>
                        <a:t>量産技術・</a:t>
                      </a:r>
                      <a:endParaRPr lang="en-US" altLang="ja-JP" sz="1200" b="0" dirty="0">
                        <a:latin typeface="Meiryo UI" panose="020B0604030504040204" pitchFamily="50" charset="-128"/>
                        <a:ea typeface="Meiryo UI" panose="020B0604030504040204" pitchFamily="50" charset="-128"/>
                      </a:endParaRPr>
                    </a:p>
                    <a:p>
                      <a:pPr algn="ctr"/>
                      <a:r>
                        <a:rPr lang="ja-JP" altLang="en-US" sz="1200" b="0" dirty="0">
                          <a:latin typeface="Meiryo UI" panose="020B0604030504040204" pitchFamily="50" charset="-128"/>
                          <a:ea typeface="Meiryo UI" panose="020B0604030504040204" pitchFamily="50" charset="-128"/>
                        </a:rPr>
                        <a:t>事業化の検証</a:t>
                      </a:r>
                      <a:endParaRPr lang="en-US" altLang="ja-JP"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solidFill>
                      <a:schemeClr val="bg1"/>
                    </a:solidFill>
                  </a:tcPr>
                </a:tc>
                <a:tc gridSpan="3">
                  <a:txBody>
                    <a:bodyPr/>
                    <a:lstStyle/>
                    <a:p>
                      <a:pPr algn="ctr"/>
                      <a:r>
                        <a:rPr lang="ja-JP" altLang="en-US" sz="1200" b="0" dirty="0">
                          <a:latin typeface="Meiryo UI" panose="020B0604030504040204" pitchFamily="50" charset="-128"/>
                          <a:ea typeface="Meiryo UI" panose="020B0604030504040204" pitchFamily="50" charset="-128"/>
                        </a:rPr>
                        <a:t>　　量産に向けた</a:t>
                      </a:r>
                      <a:endParaRPr lang="en-US" altLang="ja-JP" sz="1200" b="0" dirty="0">
                        <a:latin typeface="Meiryo UI" panose="020B0604030504040204" pitchFamily="50" charset="-128"/>
                        <a:ea typeface="Meiryo UI" panose="020B0604030504040204" pitchFamily="50" charset="-128"/>
                      </a:endParaRPr>
                    </a:p>
                    <a:p>
                      <a:pPr algn="ctr"/>
                      <a:r>
                        <a:rPr lang="ja-JP" altLang="en-US" sz="1200" b="0" dirty="0">
                          <a:latin typeface="Meiryo UI" panose="020B0604030504040204" pitchFamily="50" charset="-128"/>
                          <a:ea typeface="Meiryo UI" panose="020B0604030504040204" pitchFamily="50" charset="-128"/>
                        </a:rPr>
                        <a:t>　　大規模設備投資</a:t>
                      </a:r>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solidFill>
                      <a:schemeClr val="bg1"/>
                    </a:solidFill>
                  </a:tcPr>
                </a:tc>
                <a:tc gridSpan="3">
                  <a:txBody>
                    <a:bodyPr/>
                    <a:lstStyle/>
                    <a:p>
                      <a:pPr algn="ctr"/>
                      <a:r>
                        <a:rPr lang="ja-JP" altLang="en-US" sz="1200" b="0" dirty="0">
                          <a:latin typeface="Meiryo UI" panose="020B0604030504040204" pitchFamily="50" charset="-128"/>
                          <a:ea typeface="Meiryo UI" panose="020B0604030504040204" pitchFamily="50" charset="-128"/>
                        </a:rPr>
                        <a:t>本格事業展開</a:t>
                      </a:r>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solidFill>
                      <a:schemeClr val="bg1"/>
                    </a:solidFill>
                  </a:tcPr>
                </a:tc>
                <a:tc gridSpan="2">
                  <a:txBody>
                    <a:bodyPr/>
                    <a:lstStyle/>
                    <a:p>
                      <a:pPr algn="ctr"/>
                      <a:r>
                        <a:rPr lang="ja-JP" altLang="en-US" sz="1200" b="0" dirty="0">
                          <a:latin typeface="Meiryo UI" panose="020B0604030504040204" pitchFamily="50" charset="-128"/>
                          <a:ea typeface="Meiryo UI" panose="020B0604030504040204" pitchFamily="50" charset="-128"/>
                        </a:rPr>
                        <a:t>投資回収</a:t>
                      </a:r>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3444290299"/>
                  </a:ext>
                </a:extLst>
              </a:tr>
              <a:tr h="323410">
                <a:tc>
                  <a:txBody>
                    <a:bodyPr/>
                    <a:lstStyle/>
                    <a:p>
                      <a:r>
                        <a:rPr lang="ja-JP" altLang="en-US" sz="1200" b="0" dirty="0">
                          <a:latin typeface="Meiryo UI" panose="020B0604030504040204" pitchFamily="50" charset="-128"/>
                          <a:ea typeface="Meiryo UI" panose="020B0604030504040204" pitchFamily="50" charset="-128"/>
                        </a:rPr>
                        <a:t>目標・</a:t>
                      </a:r>
                      <a:r>
                        <a:rPr lang="en-US" altLang="ja-JP" sz="1200" b="0" dirty="0">
                          <a:latin typeface="Meiryo UI" panose="020B0604030504040204" pitchFamily="50" charset="-128"/>
                          <a:ea typeface="Meiryo UI" panose="020B0604030504040204" pitchFamily="50" charset="-128"/>
                        </a:rPr>
                        <a:t>KPI</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3658740291"/>
                  </a:ext>
                </a:extLst>
              </a:tr>
              <a:tr h="323410">
                <a:tc>
                  <a:txBody>
                    <a:bodyPr/>
                    <a:lstStyle/>
                    <a:p>
                      <a:r>
                        <a:rPr lang="ja-JP" altLang="en-US" sz="1200" b="0" dirty="0">
                          <a:latin typeface="Meiryo UI" panose="020B0604030504040204" pitchFamily="50" charset="-128"/>
                          <a:ea typeface="Meiryo UI" panose="020B0604030504040204" pitchFamily="50" charset="-128"/>
                        </a:rPr>
                        <a:t>売上高</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2783545593"/>
                  </a:ext>
                </a:extLst>
              </a:tr>
              <a:tr h="323410">
                <a:tc>
                  <a:txBody>
                    <a:bodyPr/>
                    <a:lstStyle/>
                    <a:p>
                      <a:r>
                        <a:rPr lang="ja-JP" altLang="en-US" sz="1200" b="0" dirty="0">
                          <a:latin typeface="Meiryo UI" panose="020B0604030504040204" pitchFamily="50" charset="-128"/>
                          <a:ea typeface="Meiryo UI" panose="020B0604030504040204" pitchFamily="50" charset="-128"/>
                        </a:rPr>
                        <a:t>原価</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2981402595"/>
                  </a:ext>
                </a:extLst>
              </a:tr>
              <a:tr h="323410">
                <a:tc>
                  <a:txBody>
                    <a:bodyPr/>
                    <a:lstStyle/>
                    <a:p>
                      <a:r>
                        <a:rPr lang="ja-JP" altLang="en-US" sz="1200" b="0" dirty="0">
                          <a:latin typeface="Meiryo UI" panose="020B0604030504040204" pitchFamily="50" charset="-128"/>
                          <a:ea typeface="Meiryo UI" panose="020B0604030504040204" pitchFamily="50" charset="-128"/>
                        </a:rPr>
                        <a:t>販売管理費</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173094982"/>
                  </a:ext>
                </a:extLst>
              </a:tr>
              <a:tr h="323410">
                <a:tc>
                  <a:txBody>
                    <a:bodyPr/>
                    <a:lstStyle/>
                    <a:p>
                      <a:r>
                        <a:rPr lang="ja-JP" altLang="en-US" sz="1200" b="0" dirty="0">
                          <a:latin typeface="Meiryo UI" panose="020B0604030504040204" pitchFamily="50" charset="-128"/>
                          <a:ea typeface="Meiryo UI" panose="020B0604030504040204" pitchFamily="50" charset="-128"/>
                        </a:rPr>
                        <a:t>設備投資費</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3874800311"/>
                  </a:ext>
                </a:extLst>
              </a:tr>
              <a:tr h="323410">
                <a:tc>
                  <a:txBody>
                    <a:bodyPr/>
                    <a:lstStyle/>
                    <a:p>
                      <a:r>
                        <a:rPr lang="ja-JP" altLang="en-US" sz="1200" b="0" dirty="0">
                          <a:latin typeface="Meiryo UI" panose="020B0604030504040204" pitchFamily="50" charset="-128"/>
                          <a:ea typeface="Meiryo UI" panose="020B0604030504040204" pitchFamily="50" charset="-128"/>
                        </a:rPr>
                        <a:t>　うち自己負担</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4091220059"/>
                  </a:ext>
                </a:extLst>
              </a:tr>
              <a:tr h="323410">
                <a:tc>
                  <a:txBody>
                    <a:bodyPr/>
                    <a:lstStyle/>
                    <a:p>
                      <a:r>
                        <a:rPr lang="ja-JP" altLang="en-US" sz="1200" b="0" dirty="0">
                          <a:latin typeface="Meiryo UI" panose="020B0604030504040204" pitchFamily="50" charset="-128"/>
                          <a:ea typeface="Meiryo UI" panose="020B0604030504040204" pitchFamily="50" charset="-128"/>
                        </a:rPr>
                        <a:t>　うち国費負担</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2402335668"/>
                  </a:ext>
                </a:extLst>
              </a:tr>
              <a:tr h="323410">
                <a:tc>
                  <a:txBody>
                    <a:bodyPr/>
                    <a:lstStyle/>
                    <a:p>
                      <a:r>
                        <a:rPr lang="ja-JP" altLang="en-US" sz="1200" b="0" dirty="0">
                          <a:latin typeface="Meiryo UI" panose="020B0604030504040204" pitchFamily="50" charset="-128"/>
                          <a:ea typeface="Meiryo UI" panose="020B0604030504040204" pitchFamily="50" charset="-128"/>
                        </a:rPr>
                        <a:t>　うち外部調達</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1038309648"/>
                  </a:ext>
                </a:extLst>
              </a:tr>
              <a:tr h="323410">
                <a:tc>
                  <a:txBody>
                    <a:bodyPr/>
                    <a:lstStyle/>
                    <a:p>
                      <a:r>
                        <a:rPr lang="ja-JP" altLang="en-US" sz="1200" b="0" dirty="0">
                          <a:latin typeface="Meiryo UI" panose="020B0604030504040204" pitchFamily="50" charset="-128"/>
                          <a:ea typeface="Meiryo UI" panose="020B0604030504040204" pitchFamily="50" charset="-128"/>
                        </a:rPr>
                        <a:t>営業利益</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1909958034"/>
                  </a:ext>
                </a:extLst>
              </a:tr>
              <a:tr h="323410">
                <a:tc>
                  <a:txBody>
                    <a:bodyPr/>
                    <a:lstStyle/>
                    <a:p>
                      <a:r>
                        <a:rPr lang="ja-JP" altLang="en-US" sz="1200" b="0" dirty="0">
                          <a:latin typeface="Meiryo UI" panose="020B0604030504040204" pitchFamily="50" charset="-128"/>
                          <a:ea typeface="Meiryo UI" panose="020B0604030504040204" pitchFamily="50" charset="-128"/>
                        </a:rPr>
                        <a:t>企業の営業利益に対する比率</a:t>
                      </a:r>
                      <a:endParaRPr lang="en-US" altLang="ja-JP" sz="1200" b="0" dirty="0">
                        <a:latin typeface="Meiryo UI" panose="020B0604030504040204" pitchFamily="50" charset="-128"/>
                        <a:ea typeface="Meiryo UI" panose="020B0604030504040204" pitchFamily="50" charset="-128"/>
                      </a:endParaRPr>
                    </a:p>
                    <a:p>
                      <a:r>
                        <a:rPr lang="ja-JP" altLang="en-US" sz="1200" b="0" dirty="0">
                          <a:latin typeface="Meiryo UI" panose="020B0604030504040204" pitchFamily="50" charset="-128"/>
                          <a:ea typeface="Meiryo UI" panose="020B0604030504040204" pitchFamily="50" charset="-128"/>
                        </a:rPr>
                        <a:t>（</a:t>
                      </a:r>
                      <a:r>
                        <a:rPr lang="en-US" altLang="ja-JP" sz="1200" b="0" dirty="0">
                          <a:latin typeface="Meiryo UI" panose="020B0604030504040204" pitchFamily="50" charset="-128"/>
                          <a:ea typeface="Meiryo UI" panose="020B0604030504040204" pitchFamily="50" charset="-128"/>
                        </a:rPr>
                        <a:t>NPV</a:t>
                      </a:r>
                      <a:r>
                        <a:rPr lang="ja-JP" altLang="en-US" sz="1200" b="0" dirty="0">
                          <a:latin typeface="Meiryo UI" panose="020B0604030504040204" pitchFamily="50" charset="-128"/>
                          <a:ea typeface="Meiryo UI" panose="020B0604030504040204" pitchFamily="50" charset="-128"/>
                        </a:rPr>
                        <a:t>、</a:t>
                      </a:r>
                      <a:r>
                        <a:rPr lang="en-US" altLang="ja-JP" sz="1200" b="0" dirty="0">
                          <a:latin typeface="Meiryo UI" panose="020B0604030504040204" pitchFamily="50" charset="-128"/>
                          <a:ea typeface="Meiryo UI" panose="020B0604030504040204" pitchFamily="50" charset="-128"/>
                        </a:rPr>
                        <a:t>IRR</a:t>
                      </a:r>
                      <a:r>
                        <a:rPr lang="ja-JP" altLang="en-US" sz="1200" b="0" dirty="0">
                          <a:latin typeface="Meiryo UI" panose="020B0604030504040204" pitchFamily="50" charset="-128"/>
                          <a:ea typeface="Meiryo UI" panose="020B0604030504040204" pitchFamily="50" charset="-128"/>
                        </a:rPr>
                        <a:t>）</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3148990074"/>
                  </a:ext>
                </a:extLst>
              </a:tr>
              <a:tr h="323410">
                <a:tc>
                  <a:txBody>
                    <a:bodyPr/>
                    <a:lstStyle/>
                    <a:p>
                      <a:r>
                        <a:rPr lang="ja-JP" altLang="en-US" sz="1200" b="0" dirty="0">
                          <a:latin typeface="Meiryo UI" panose="020B0604030504040204" pitchFamily="50" charset="-128"/>
                          <a:ea typeface="Meiryo UI" panose="020B0604030504040204" pitchFamily="50" charset="-128"/>
                        </a:rPr>
                        <a:t>事業全体の資金需要</a:t>
                      </a:r>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1733453476"/>
                  </a:ext>
                </a:extLst>
              </a:tr>
              <a:tr h="525541">
                <a:tc>
                  <a:txBody>
                    <a:bodyPr/>
                    <a:lstStyle/>
                    <a:p>
                      <a:r>
                        <a:rPr lang="ja-JP" altLang="en-US" sz="1200" b="0" dirty="0">
                          <a:latin typeface="Meiryo UI" panose="020B0604030504040204" pitchFamily="50" charset="-128"/>
                          <a:ea typeface="Meiryo UI" panose="020B0604030504040204" pitchFamily="50" charset="-128"/>
                        </a:rPr>
                        <a:t>事業フェーズごとに期待する</a:t>
                      </a:r>
                      <a:endParaRPr lang="en-US" altLang="ja-JP" sz="1200" b="0" dirty="0">
                        <a:latin typeface="Meiryo UI" panose="020B0604030504040204" pitchFamily="50" charset="-128"/>
                        <a:ea typeface="Meiryo UI" panose="020B0604030504040204" pitchFamily="50" charset="-128"/>
                      </a:endParaRPr>
                    </a:p>
                    <a:p>
                      <a:r>
                        <a:rPr lang="ja-JP" altLang="en-US" sz="1200" b="0" dirty="0">
                          <a:latin typeface="Meiryo UI" panose="020B0604030504040204" pitchFamily="50" charset="-128"/>
                          <a:ea typeface="Meiryo UI" panose="020B0604030504040204" pitchFamily="50" charset="-128"/>
                        </a:rPr>
                        <a:t>政策効果・アウトカム</a:t>
                      </a:r>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tc gridSpan="2">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gridSpan="3">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gridSpan="3">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gridSpan="2">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hMerge="1">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endParaRPr lang="en-US" sz="1200" b="0" dirty="0">
                        <a:latin typeface="Meiryo UI" panose="020B0604030504040204" pitchFamily="50" charset="-128"/>
                        <a:ea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1"/>
                    </a:solidFill>
                  </a:tcPr>
                </a:tc>
                <a:extLst>
                  <a:ext uri="{0D108BD9-81ED-4DB2-BD59-A6C34878D82A}">
                    <a16:rowId xmlns:a16="http://schemas.microsoft.com/office/drawing/2014/main" val="2865740152"/>
                  </a:ext>
                </a:extLst>
              </a:tr>
            </a:tbl>
          </a:graphicData>
        </a:graphic>
      </p:graphicFrame>
      <p:sp>
        <p:nvSpPr>
          <p:cNvPr id="109" name="Rectangle 108">
            <a:extLst>
              <a:ext uri="{FF2B5EF4-FFF2-40B4-BE49-F238E27FC236}">
                <a16:creationId xmlns:a16="http://schemas.microsoft.com/office/drawing/2014/main" id="{510945A7-A1AC-4BFD-B18C-581BCCC0A241}"/>
              </a:ext>
            </a:extLst>
          </p:cNvPr>
          <p:cNvSpPr/>
          <p:nvPr/>
        </p:nvSpPr>
        <p:spPr>
          <a:xfrm>
            <a:off x="6537532" y="2789129"/>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15</a:t>
            </a:r>
            <a:r>
              <a:rPr kumimoji="1" lang="ja-JP" altLang="en-US" sz="2000" dirty="0"/>
              <a:t>）事業実施計画</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年から商用生産への移行のための投資を開始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7029428D-6DAA-8BEF-975E-5D166237FA7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25" name="Rectangle 108">
            <a:extLst>
              <a:ext uri="{FF2B5EF4-FFF2-40B4-BE49-F238E27FC236}">
                <a16:creationId xmlns:a16="http://schemas.microsoft.com/office/drawing/2014/main" id="{71869300-75DD-33D5-049B-C55A2A0DA4A9}"/>
              </a:ext>
            </a:extLst>
          </p:cNvPr>
          <p:cNvSpPr/>
          <p:nvPr/>
        </p:nvSpPr>
        <p:spPr>
          <a:xfrm>
            <a:off x="6540956" y="277777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6" name="Rectangle 108">
            <a:extLst>
              <a:ext uri="{FF2B5EF4-FFF2-40B4-BE49-F238E27FC236}">
                <a16:creationId xmlns:a16="http://schemas.microsoft.com/office/drawing/2014/main" id="{5D1BE604-A305-D8AB-A4E4-111EAF2F248E}"/>
              </a:ext>
            </a:extLst>
          </p:cNvPr>
          <p:cNvSpPr/>
          <p:nvPr/>
        </p:nvSpPr>
        <p:spPr>
          <a:xfrm>
            <a:off x="6537532" y="2789129"/>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 name="Rectangle 108">
            <a:extLst>
              <a:ext uri="{FF2B5EF4-FFF2-40B4-BE49-F238E27FC236}">
                <a16:creationId xmlns:a16="http://schemas.microsoft.com/office/drawing/2014/main" id="{DC005F85-E196-EAE9-9EBD-CFA7E84812B5}"/>
              </a:ext>
            </a:extLst>
          </p:cNvPr>
          <p:cNvSpPr/>
          <p:nvPr/>
        </p:nvSpPr>
        <p:spPr>
          <a:xfrm>
            <a:off x="6540956" y="277777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3" name="フローチャート: 結合子 2">
            <a:extLst>
              <a:ext uri="{FF2B5EF4-FFF2-40B4-BE49-F238E27FC236}">
                <a16:creationId xmlns:a16="http://schemas.microsoft.com/office/drawing/2014/main" id="{1112055D-0716-E40B-08DB-B7EFA054CBDE}"/>
              </a:ext>
            </a:extLst>
          </p:cNvPr>
          <p:cNvSpPr/>
          <p:nvPr/>
        </p:nvSpPr>
        <p:spPr>
          <a:xfrm>
            <a:off x="4614479" y="1640803"/>
            <a:ext cx="288000" cy="288000"/>
          </a:xfrm>
          <a:prstGeom prst="flowChartConnector">
            <a:avLst/>
          </a:prstGeom>
          <a:solidFill>
            <a:srgbClr val="2E3558"/>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１</a:t>
            </a:r>
            <a:endParaRPr kumimoji="1" lang="en-US" sz="1200" b="1" dirty="0">
              <a:solidFill>
                <a:schemeClr val="bg1"/>
              </a:solidFill>
              <a:latin typeface="Meiryo UI" panose="020B0604030504040204" pitchFamily="50" charset="-128"/>
              <a:ea typeface="Meiryo UI" panose="020B0604030504040204" pitchFamily="50" charset="-128"/>
            </a:endParaRPr>
          </a:p>
        </p:txBody>
      </p:sp>
      <p:sp>
        <p:nvSpPr>
          <p:cNvPr id="4" name="フローチャート: 結合子 3">
            <a:extLst>
              <a:ext uri="{FF2B5EF4-FFF2-40B4-BE49-F238E27FC236}">
                <a16:creationId xmlns:a16="http://schemas.microsoft.com/office/drawing/2014/main" id="{CEF59CA0-BC31-518D-69AB-B5484B12A9D5}"/>
              </a:ext>
            </a:extLst>
          </p:cNvPr>
          <p:cNvSpPr/>
          <p:nvPr/>
        </p:nvSpPr>
        <p:spPr>
          <a:xfrm>
            <a:off x="6462890" y="1640803"/>
            <a:ext cx="288000" cy="288000"/>
          </a:xfrm>
          <a:prstGeom prst="flowChartConnector">
            <a:avLst/>
          </a:prstGeom>
          <a:solidFill>
            <a:srgbClr val="2E3558"/>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２</a:t>
            </a:r>
            <a:endParaRPr kumimoji="1" lang="en-US" sz="1200" b="1" dirty="0">
              <a:solidFill>
                <a:schemeClr val="bg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8DEB9C04-2C81-7504-1C20-5CD48EE3DC89}"/>
              </a:ext>
            </a:extLst>
          </p:cNvPr>
          <p:cNvSpPr/>
          <p:nvPr/>
        </p:nvSpPr>
        <p:spPr>
          <a:xfrm>
            <a:off x="4518299" y="1928803"/>
            <a:ext cx="648000" cy="144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700" b="1" dirty="0">
                <a:solidFill>
                  <a:srgbClr val="2E3558"/>
                </a:solidFill>
                <a:latin typeface="Meiryo UI" panose="020B0604030504040204" pitchFamily="50" charset="-128"/>
                <a:ea typeface="Meiryo UI" panose="020B0604030504040204" pitchFamily="50" charset="-128"/>
              </a:rPr>
              <a:t>KPI</a:t>
            </a:r>
            <a:r>
              <a:rPr kumimoji="1" lang="ja-JP" altLang="en-US" sz="700" b="1" dirty="0">
                <a:solidFill>
                  <a:srgbClr val="2E3558"/>
                </a:solidFill>
                <a:latin typeface="Meiryo UI" panose="020B0604030504040204" pitchFamily="50" charset="-128"/>
                <a:ea typeface="Meiryo UI" panose="020B0604030504040204" pitchFamily="50" charset="-128"/>
              </a:rPr>
              <a:t>の設定</a:t>
            </a:r>
          </a:p>
        </p:txBody>
      </p:sp>
      <p:sp>
        <p:nvSpPr>
          <p:cNvPr id="9" name="正方形/長方形 8">
            <a:extLst>
              <a:ext uri="{FF2B5EF4-FFF2-40B4-BE49-F238E27FC236}">
                <a16:creationId xmlns:a16="http://schemas.microsoft.com/office/drawing/2014/main" id="{6AF4D61A-7866-63BC-BA43-2FC27696A830}"/>
              </a:ext>
            </a:extLst>
          </p:cNvPr>
          <p:cNvSpPr/>
          <p:nvPr/>
        </p:nvSpPr>
        <p:spPr>
          <a:xfrm>
            <a:off x="6373550" y="1928803"/>
            <a:ext cx="648000" cy="144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700" b="1" dirty="0">
                <a:solidFill>
                  <a:srgbClr val="2E3558"/>
                </a:solidFill>
                <a:latin typeface="Meiryo UI" panose="020B0604030504040204" pitchFamily="50" charset="-128"/>
                <a:ea typeface="Meiryo UI" panose="020B0604030504040204" pitchFamily="50" charset="-128"/>
              </a:rPr>
              <a:t>KPI</a:t>
            </a:r>
            <a:r>
              <a:rPr kumimoji="1" lang="ja-JP" altLang="en-US" sz="700" b="1" dirty="0">
                <a:solidFill>
                  <a:srgbClr val="2E3558"/>
                </a:solidFill>
                <a:latin typeface="Meiryo UI" panose="020B0604030504040204" pitchFamily="50" charset="-128"/>
                <a:ea typeface="Meiryo UI" panose="020B0604030504040204" pitchFamily="50" charset="-128"/>
              </a:rPr>
              <a:t>の設定</a:t>
            </a:r>
          </a:p>
        </p:txBody>
      </p:sp>
    </p:spTree>
    <p:extLst>
      <p:ext uri="{BB962C8B-B14F-4D97-AF65-F5344CB8AC3E}">
        <p14:creationId xmlns:p14="http://schemas.microsoft.com/office/powerpoint/2010/main" val="823279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16</a:t>
            </a:r>
            <a:r>
              <a:rPr kumimoji="1" lang="ja-JP" altLang="en-US" sz="2000" dirty="0"/>
              <a:t>）商用生産開始に向けた計画</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dirty="0">
                <a:solidFill>
                  <a:schemeClr val="tx1"/>
                </a:solidFill>
              </a:rPr>
              <a:t>商用生産開始年限の達成に向けた計画を立案</a:t>
            </a:r>
            <a:endParaRPr kumimoji="1" lang="en-US" dirty="0">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7" name="TextBox 35" descr="ｔ">
            <a:extLst>
              <a:ext uri="{FF2B5EF4-FFF2-40B4-BE49-F238E27FC236}">
                <a16:creationId xmlns:a16="http://schemas.microsoft.com/office/drawing/2014/main" id="{AE8B2C13-D28A-B9AD-B59D-64982D232006}"/>
              </a:ext>
            </a:extLst>
          </p:cNvPr>
          <p:cNvSpPr txBox="1"/>
          <p:nvPr/>
        </p:nvSpPr>
        <p:spPr>
          <a:xfrm>
            <a:off x="765599" y="1658555"/>
            <a:ext cx="3265456"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b="1">
                <a:solidFill>
                  <a:schemeClr val="tx1"/>
                </a:solidFill>
                <a:latin typeface="Meiryo UI" panose="020B0604030504040204" pitchFamily="50" charset="-128"/>
                <a:ea typeface="Meiryo UI" panose="020B0604030504040204" pitchFamily="50" charset="-128"/>
              </a:rPr>
              <a:t>20XX</a:t>
            </a:r>
            <a:r>
              <a:rPr kumimoji="1" lang="ja-JP" altLang="en-US" b="1">
                <a:solidFill>
                  <a:schemeClr val="tx1"/>
                </a:solidFill>
                <a:latin typeface="Meiryo UI" panose="020B0604030504040204" pitchFamily="50" charset="-128"/>
                <a:ea typeface="Meiryo UI" panose="020B0604030504040204" pitchFamily="50" charset="-128"/>
              </a:rPr>
              <a:t>年度</a:t>
            </a:r>
            <a:endParaRPr kumimoji="1" lang="en-US" altLang="ja-JP">
              <a:solidFill>
                <a:schemeClr val="tx1"/>
              </a:solidFill>
              <a:latin typeface="Meiryo UI" panose="020B0604030504040204" pitchFamily="50" charset="-128"/>
              <a:ea typeface="Meiryo UI" panose="020B0604030504040204" pitchFamily="50" charset="-128"/>
            </a:endParaRPr>
          </a:p>
        </p:txBody>
      </p:sp>
      <p:grpSp>
        <p:nvGrpSpPr>
          <p:cNvPr id="15" name="グループ化 14">
            <a:extLst>
              <a:ext uri="{FF2B5EF4-FFF2-40B4-BE49-F238E27FC236}">
                <a16:creationId xmlns:a16="http://schemas.microsoft.com/office/drawing/2014/main" id="{875E3B59-A2F6-E11F-008A-E418E134DE09}"/>
              </a:ext>
            </a:extLst>
          </p:cNvPr>
          <p:cNvGrpSpPr/>
          <p:nvPr/>
        </p:nvGrpSpPr>
        <p:grpSpPr>
          <a:xfrm>
            <a:off x="765599" y="1340300"/>
            <a:ext cx="3776255" cy="288000"/>
            <a:chOff x="156000" y="1879963"/>
            <a:chExt cx="5760000" cy="288000"/>
          </a:xfrm>
        </p:grpSpPr>
        <p:sp>
          <p:nvSpPr>
            <p:cNvPr id="17" name="正方形/長方形 16">
              <a:extLst>
                <a:ext uri="{FF2B5EF4-FFF2-40B4-BE49-F238E27FC236}">
                  <a16:creationId xmlns:a16="http://schemas.microsoft.com/office/drawing/2014/main" id="{4C050DDA-168E-35D7-BD88-022538E2737F}"/>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商用生産開始年限</a:t>
              </a:r>
            </a:p>
          </p:txBody>
        </p:sp>
        <p:cxnSp>
          <p:nvCxnSpPr>
            <p:cNvPr id="18" name="直線コネクタ 17">
              <a:extLst>
                <a:ext uri="{FF2B5EF4-FFF2-40B4-BE49-F238E27FC236}">
                  <a16:creationId xmlns:a16="http://schemas.microsoft.com/office/drawing/2014/main" id="{504BCE56-1B12-FDB1-5E28-620F8EDC7880}"/>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9" name="グループ化 18">
            <a:extLst>
              <a:ext uri="{FF2B5EF4-FFF2-40B4-BE49-F238E27FC236}">
                <a16:creationId xmlns:a16="http://schemas.microsoft.com/office/drawing/2014/main" id="{8A837141-9755-6547-E97B-F8CA453B73A1}"/>
              </a:ext>
            </a:extLst>
          </p:cNvPr>
          <p:cNvGrpSpPr/>
          <p:nvPr/>
        </p:nvGrpSpPr>
        <p:grpSpPr>
          <a:xfrm>
            <a:off x="765599" y="2163627"/>
            <a:ext cx="10609135" cy="288000"/>
            <a:chOff x="156000" y="1879963"/>
            <a:chExt cx="5760000" cy="288000"/>
          </a:xfrm>
        </p:grpSpPr>
        <p:sp>
          <p:nvSpPr>
            <p:cNvPr id="20" name="正方形/長方形 19">
              <a:extLst>
                <a:ext uri="{FF2B5EF4-FFF2-40B4-BE49-F238E27FC236}">
                  <a16:creationId xmlns:a16="http://schemas.microsoft.com/office/drawing/2014/main" id="{7AF70CC0-4628-C40D-82A1-983BD45D2ACB}"/>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a:solidFill>
                    <a:schemeClr val="tx1"/>
                  </a:solidFill>
                  <a:latin typeface="Meiryo UI" panose="020B0604030504040204" pitchFamily="50" charset="-128"/>
                  <a:ea typeface="Meiryo UI" panose="020B0604030504040204" pitchFamily="50" charset="-128"/>
                </a:rPr>
                <a:t>KPI</a:t>
              </a:r>
              <a:r>
                <a:rPr kumimoji="1" lang="ja-JP" altLang="en-US" sz="1400" b="1" dirty="0">
                  <a:solidFill>
                    <a:schemeClr val="tx1"/>
                  </a:solidFill>
                  <a:latin typeface="Meiryo UI" panose="020B0604030504040204" pitchFamily="50" charset="-128"/>
                  <a:ea typeface="Meiryo UI" panose="020B0604030504040204" pitchFamily="50" charset="-128"/>
                </a:rPr>
                <a:t>の設定</a:t>
              </a:r>
            </a:p>
          </p:txBody>
        </p:sp>
        <p:cxnSp>
          <p:nvCxnSpPr>
            <p:cNvPr id="21" name="直線コネクタ 20">
              <a:extLst>
                <a:ext uri="{FF2B5EF4-FFF2-40B4-BE49-F238E27FC236}">
                  <a16:creationId xmlns:a16="http://schemas.microsoft.com/office/drawing/2014/main" id="{2F8BA410-4F94-4997-0332-FA1C8471D9FE}"/>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2" name="グループ化 21">
            <a:extLst>
              <a:ext uri="{FF2B5EF4-FFF2-40B4-BE49-F238E27FC236}">
                <a16:creationId xmlns:a16="http://schemas.microsoft.com/office/drawing/2014/main" id="{81BB482C-138E-16CC-11B7-20DB1ADC4EF0}"/>
              </a:ext>
            </a:extLst>
          </p:cNvPr>
          <p:cNvGrpSpPr/>
          <p:nvPr/>
        </p:nvGrpSpPr>
        <p:grpSpPr>
          <a:xfrm>
            <a:off x="2011520" y="2559403"/>
            <a:ext cx="1409340" cy="288000"/>
            <a:chOff x="156000" y="1879963"/>
            <a:chExt cx="5760000" cy="288000"/>
          </a:xfrm>
        </p:grpSpPr>
        <p:sp>
          <p:nvSpPr>
            <p:cNvPr id="23" name="正方形/長方形 22">
              <a:extLst>
                <a:ext uri="{FF2B5EF4-FFF2-40B4-BE49-F238E27FC236}">
                  <a16:creationId xmlns:a16="http://schemas.microsoft.com/office/drawing/2014/main" id="{A1189C69-E75B-D4D5-EAD2-8E64D05CF8E7}"/>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a:solidFill>
                    <a:schemeClr val="tx1"/>
                  </a:solidFill>
                  <a:latin typeface="Meiryo UI" panose="020B0604030504040204" pitchFamily="50" charset="-128"/>
                  <a:ea typeface="Meiryo UI" panose="020B0604030504040204" pitchFamily="50" charset="-128"/>
                </a:rPr>
                <a:t>KPI</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cxnSp>
          <p:nvCxnSpPr>
            <p:cNvPr id="24" name="直線コネクタ 23">
              <a:extLst>
                <a:ext uri="{FF2B5EF4-FFF2-40B4-BE49-F238E27FC236}">
                  <a16:creationId xmlns:a16="http://schemas.microsoft.com/office/drawing/2014/main" id="{2D61CDCC-8FA2-8669-BBEF-25EE1500E382}"/>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5" name="グループ化 24">
            <a:extLst>
              <a:ext uri="{FF2B5EF4-FFF2-40B4-BE49-F238E27FC236}">
                <a16:creationId xmlns:a16="http://schemas.microsoft.com/office/drawing/2014/main" id="{4F0275F7-544F-E996-AF9C-152782553AB6}"/>
              </a:ext>
            </a:extLst>
          </p:cNvPr>
          <p:cNvGrpSpPr/>
          <p:nvPr/>
        </p:nvGrpSpPr>
        <p:grpSpPr>
          <a:xfrm>
            <a:off x="3523199" y="2563695"/>
            <a:ext cx="1519879" cy="288000"/>
            <a:chOff x="156000" y="1879963"/>
            <a:chExt cx="5760000" cy="288000"/>
          </a:xfrm>
        </p:grpSpPr>
        <p:sp>
          <p:nvSpPr>
            <p:cNvPr id="26" name="正方形/長方形 25">
              <a:extLst>
                <a:ext uri="{FF2B5EF4-FFF2-40B4-BE49-F238E27FC236}">
                  <a16:creationId xmlns:a16="http://schemas.microsoft.com/office/drawing/2014/main" id="{A2BF22C4-B785-286D-776E-FB91E17AC136}"/>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目標年度・目標値</a:t>
              </a:r>
              <a:endParaRPr kumimoji="1" lang="en-US" altLang="ja-JP" sz="1400" b="1" baseline="30000" dirty="0">
                <a:solidFill>
                  <a:schemeClr val="tx1"/>
                </a:solidFill>
                <a:latin typeface="Meiryo UI" panose="020B0604030504040204" pitchFamily="50" charset="-128"/>
                <a:ea typeface="Meiryo UI" panose="020B0604030504040204" pitchFamily="50" charset="-128"/>
              </a:endParaRPr>
            </a:p>
          </p:txBody>
        </p:sp>
        <p:cxnSp>
          <p:nvCxnSpPr>
            <p:cNvPr id="27" name="直線コネクタ 26">
              <a:extLst>
                <a:ext uri="{FF2B5EF4-FFF2-40B4-BE49-F238E27FC236}">
                  <a16:creationId xmlns:a16="http://schemas.microsoft.com/office/drawing/2014/main" id="{14950625-1294-41AA-CCB8-0402E65D75E5}"/>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8" name="グループ化 27">
            <a:extLst>
              <a:ext uri="{FF2B5EF4-FFF2-40B4-BE49-F238E27FC236}">
                <a16:creationId xmlns:a16="http://schemas.microsoft.com/office/drawing/2014/main" id="{3D5B4A25-2043-5435-B803-27DE11C4E6B9}"/>
              </a:ext>
            </a:extLst>
          </p:cNvPr>
          <p:cNvGrpSpPr/>
          <p:nvPr/>
        </p:nvGrpSpPr>
        <p:grpSpPr>
          <a:xfrm>
            <a:off x="5145417" y="2559403"/>
            <a:ext cx="3063490" cy="288000"/>
            <a:chOff x="156000" y="1879963"/>
            <a:chExt cx="5760000" cy="288000"/>
          </a:xfrm>
        </p:grpSpPr>
        <p:sp>
          <p:nvSpPr>
            <p:cNvPr id="33" name="正方形/長方形 32">
              <a:extLst>
                <a:ext uri="{FF2B5EF4-FFF2-40B4-BE49-F238E27FC236}">
                  <a16:creationId xmlns:a16="http://schemas.microsoft.com/office/drawing/2014/main" id="{496889C9-93DE-A665-BCC3-51BBE1338DF8}"/>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目標年度・目標値の設定の考え方</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cxnSp>
          <p:nvCxnSpPr>
            <p:cNvPr id="34" name="直線コネクタ 33">
              <a:extLst>
                <a:ext uri="{FF2B5EF4-FFF2-40B4-BE49-F238E27FC236}">
                  <a16:creationId xmlns:a16="http://schemas.microsoft.com/office/drawing/2014/main" id="{85A8BC64-4AF4-E170-75AC-2902FEC527BB}"/>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5" name="グループ化 34">
            <a:extLst>
              <a:ext uri="{FF2B5EF4-FFF2-40B4-BE49-F238E27FC236}">
                <a16:creationId xmlns:a16="http://schemas.microsoft.com/office/drawing/2014/main" id="{A45C72C3-50E6-7B60-D256-464B2A03EB38}"/>
              </a:ext>
            </a:extLst>
          </p:cNvPr>
          <p:cNvGrpSpPr/>
          <p:nvPr/>
        </p:nvGrpSpPr>
        <p:grpSpPr>
          <a:xfrm>
            <a:off x="8311244" y="2559403"/>
            <a:ext cx="3063490" cy="288000"/>
            <a:chOff x="156000" y="1879963"/>
            <a:chExt cx="5760000" cy="288000"/>
          </a:xfrm>
        </p:grpSpPr>
        <p:sp>
          <p:nvSpPr>
            <p:cNvPr id="36" name="正方形/長方形 35">
              <a:extLst>
                <a:ext uri="{FF2B5EF4-FFF2-40B4-BE49-F238E27FC236}">
                  <a16:creationId xmlns:a16="http://schemas.microsoft.com/office/drawing/2014/main" id="{8502608E-6E39-0637-7DD5-D3C040835310}"/>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目標達成に向けたアプローチ</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cxnSp>
          <p:nvCxnSpPr>
            <p:cNvPr id="37" name="直線コネクタ 36">
              <a:extLst>
                <a:ext uri="{FF2B5EF4-FFF2-40B4-BE49-F238E27FC236}">
                  <a16:creationId xmlns:a16="http://schemas.microsoft.com/office/drawing/2014/main" id="{67337281-DDDD-BA4B-CD7D-55FD6018A6B8}"/>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8" name="TextBox 51">
            <a:extLst>
              <a:ext uri="{FF2B5EF4-FFF2-40B4-BE49-F238E27FC236}">
                <a16:creationId xmlns:a16="http://schemas.microsoft.com/office/drawing/2014/main" id="{2AA8CB50-60E6-BC47-794F-F1FCFBC0A9A6}"/>
              </a:ext>
            </a:extLst>
          </p:cNvPr>
          <p:cNvSpPr txBox="1"/>
          <p:nvPr/>
        </p:nvSpPr>
        <p:spPr>
          <a:xfrm>
            <a:off x="5071244" y="1290273"/>
            <a:ext cx="6480000" cy="86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dirty="0">
                <a:solidFill>
                  <a:srgbClr val="2E3558"/>
                </a:solidFill>
                <a:latin typeface="+mn-ea"/>
              </a:rPr>
              <a:t>①量産に向けた大規模設備投資、②本格事業展開、ごとに、各事業者により適宜設定した</a:t>
            </a:r>
            <a:r>
              <a:rPr lang="en-US" altLang="ja-JP" sz="1600" dirty="0">
                <a:solidFill>
                  <a:srgbClr val="2E3558"/>
                </a:solidFill>
                <a:latin typeface="+mn-ea"/>
              </a:rPr>
              <a:t>KPI</a:t>
            </a:r>
            <a:r>
              <a:rPr lang="ja-JP" altLang="en-US" sz="1600" dirty="0">
                <a:solidFill>
                  <a:srgbClr val="2E3558"/>
                </a:solidFill>
                <a:latin typeface="+mn-ea"/>
              </a:rPr>
              <a:t>の水準、商用生産開始年限を記載し、その設定の考え方と目標達成に向けたアプローチを記載ください</a:t>
            </a:r>
            <a:endParaRPr lang="en-US" altLang="ja-JP" sz="1600" dirty="0">
              <a:solidFill>
                <a:srgbClr val="2E3558"/>
              </a:solidFill>
              <a:latin typeface="+mn-ea"/>
            </a:endParaRPr>
          </a:p>
        </p:txBody>
      </p:sp>
      <p:sp>
        <p:nvSpPr>
          <p:cNvPr id="2" name="正方形/長方形 1">
            <a:extLst>
              <a:ext uri="{FF2B5EF4-FFF2-40B4-BE49-F238E27FC236}">
                <a16:creationId xmlns:a16="http://schemas.microsoft.com/office/drawing/2014/main" id="{0224C03C-D4D3-0EAB-DD78-E8A89960E03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dirty="0">
                <a:latin typeface="Meiryo UI" panose="020B0604030504040204" pitchFamily="50" charset="-128"/>
                <a:ea typeface="Meiryo UI" panose="020B0604030504040204" pitchFamily="50" charset="-128"/>
                <a:cs typeface="+mj-cs"/>
              </a:rPr>
              <a:t>必須</a:t>
            </a:r>
          </a:p>
        </p:txBody>
      </p:sp>
      <p:grpSp>
        <p:nvGrpSpPr>
          <p:cNvPr id="11" name="グループ化 10">
            <a:extLst>
              <a:ext uri="{FF2B5EF4-FFF2-40B4-BE49-F238E27FC236}">
                <a16:creationId xmlns:a16="http://schemas.microsoft.com/office/drawing/2014/main" id="{7148741A-40C6-313D-AD38-23BBBA23B052}"/>
              </a:ext>
            </a:extLst>
          </p:cNvPr>
          <p:cNvGrpSpPr/>
          <p:nvPr/>
        </p:nvGrpSpPr>
        <p:grpSpPr>
          <a:xfrm>
            <a:off x="765599" y="2559403"/>
            <a:ext cx="1143582" cy="288000"/>
            <a:chOff x="156000" y="1879963"/>
            <a:chExt cx="5760000" cy="288000"/>
          </a:xfrm>
        </p:grpSpPr>
        <p:sp>
          <p:nvSpPr>
            <p:cNvPr id="14" name="正方形/長方形 13">
              <a:extLst>
                <a:ext uri="{FF2B5EF4-FFF2-40B4-BE49-F238E27FC236}">
                  <a16:creationId xmlns:a16="http://schemas.microsoft.com/office/drawing/2014/main" id="{9D69662B-1D44-9C3C-B6ED-D563967E4DDE}"/>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事業フェーズ</a:t>
              </a:r>
            </a:p>
          </p:txBody>
        </p:sp>
        <p:cxnSp>
          <p:nvCxnSpPr>
            <p:cNvPr id="16" name="直線コネクタ 15">
              <a:extLst>
                <a:ext uri="{FF2B5EF4-FFF2-40B4-BE49-F238E27FC236}">
                  <a16:creationId xmlns:a16="http://schemas.microsoft.com/office/drawing/2014/main" id="{ADF93D36-722A-B425-128B-F1015B1FB12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2" name="TextBox 39">
            <a:extLst>
              <a:ext uri="{FF2B5EF4-FFF2-40B4-BE49-F238E27FC236}">
                <a16:creationId xmlns:a16="http://schemas.microsoft.com/office/drawing/2014/main" id="{40B2C80F-0269-E86A-6DAA-9541ECB47F1A}"/>
              </a:ext>
            </a:extLst>
          </p:cNvPr>
          <p:cNvSpPr txBox="1"/>
          <p:nvPr/>
        </p:nvSpPr>
        <p:spPr>
          <a:xfrm>
            <a:off x="2011519" y="3077335"/>
            <a:ext cx="1409340" cy="1260000"/>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（例）設備投資額、機械受注額</a:t>
            </a:r>
            <a:endParaRPr kumimoji="1" lang="en-US" sz="1100" dirty="0">
              <a:solidFill>
                <a:schemeClr val="tx1"/>
              </a:solidFill>
              <a:latin typeface="Meiryo UI" panose="020B0604030504040204" pitchFamily="50" charset="-128"/>
              <a:ea typeface="Meiryo UI" panose="020B0604030504040204" pitchFamily="50" charset="-128"/>
            </a:endParaRPr>
          </a:p>
        </p:txBody>
      </p:sp>
      <p:sp>
        <p:nvSpPr>
          <p:cNvPr id="31" name="TextBox 39">
            <a:extLst>
              <a:ext uri="{FF2B5EF4-FFF2-40B4-BE49-F238E27FC236}">
                <a16:creationId xmlns:a16="http://schemas.microsoft.com/office/drawing/2014/main" id="{2B1DD7D1-2B3B-EA1A-AA88-A62E7CD99E65}"/>
              </a:ext>
            </a:extLst>
          </p:cNvPr>
          <p:cNvSpPr txBox="1"/>
          <p:nvPr/>
        </p:nvSpPr>
        <p:spPr>
          <a:xfrm>
            <a:off x="3523197" y="3077335"/>
            <a:ext cx="1519879" cy="1260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sz="1400" dirty="0">
                <a:solidFill>
                  <a:schemeClr val="tx1"/>
                </a:solidFill>
                <a:latin typeface="Meiryo UI" panose="020B0604030504040204" pitchFamily="50" charset="-128"/>
                <a:ea typeface="Meiryo UI" panose="020B0604030504040204" pitchFamily="50" charset="-128"/>
              </a:rPr>
              <a:t>xxx</a:t>
            </a:r>
            <a:br>
              <a:rPr kumimoji="1" lang="en-US" sz="1400" dirty="0">
                <a:solidFill>
                  <a:schemeClr val="tx1"/>
                </a:solidFill>
                <a:latin typeface="Meiryo UI" panose="020B0604030504040204" pitchFamily="50" charset="-128"/>
                <a:ea typeface="Meiryo UI" panose="020B0604030504040204" pitchFamily="50" charset="-128"/>
              </a:rPr>
            </a:b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xx</a:t>
            </a:r>
            <a:r>
              <a:rPr kumimoji="1" lang="ja-JP" altLang="en-US" sz="1400" dirty="0">
                <a:solidFill>
                  <a:schemeClr val="tx1"/>
                </a:solidFill>
                <a:latin typeface="Meiryo UI" panose="020B0604030504040204" pitchFamily="50" charset="-128"/>
                <a:ea typeface="Meiryo UI" panose="020B0604030504040204" pitchFamily="50" charset="-128"/>
              </a:rPr>
              <a:t>年度）</a:t>
            </a:r>
            <a:endParaRPr kumimoji="1" lang="en-US" sz="1400" dirty="0">
              <a:solidFill>
                <a:schemeClr val="tx1"/>
              </a:solidFill>
              <a:latin typeface="Meiryo UI" panose="020B0604030504040204" pitchFamily="50" charset="-128"/>
              <a:ea typeface="Meiryo UI" panose="020B0604030504040204" pitchFamily="50" charset="-128"/>
            </a:endParaRPr>
          </a:p>
        </p:txBody>
      </p:sp>
      <p:sp>
        <p:nvSpPr>
          <p:cNvPr id="42" name="TextBox 39">
            <a:extLst>
              <a:ext uri="{FF2B5EF4-FFF2-40B4-BE49-F238E27FC236}">
                <a16:creationId xmlns:a16="http://schemas.microsoft.com/office/drawing/2014/main" id="{6F1ABF80-B5B4-573C-41A2-730CCFCBC5F9}"/>
              </a:ext>
            </a:extLst>
          </p:cNvPr>
          <p:cNvSpPr txBox="1"/>
          <p:nvPr/>
        </p:nvSpPr>
        <p:spPr>
          <a:xfrm>
            <a:off x="5145414" y="3077335"/>
            <a:ext cx="3063490" cy="1260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0975" indent="-180975">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55" name="TextBox 39">
            <a:extLst>
              <a:ext uri="{FF2B5EF4-FFF2-40B4-BE49-F238E27FC236}">
                <a16:creationId xmlns:a16="http://schemas.microsoft.com/office/drawing/2014/main" id="{0D23EF7E-417D-D56C-C8B7-EBB894649A01}"/>
              </a:ext>
            </a:extLst>
          </p:cNvPr>
          <p:cNvSpPr txBox="1"/>
          <p:nvPr/>
        </p:nvSpPr>
        <p:spPr>
          <a:xfrm>
            <a:off x="8311244" y="3077335"/>
            <a:ext cx="3063490" cy="1260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180975" indent="-180975">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defRPr>
            </a:lvl1pPr>
          </a:lstStyle>
          <a:p>
            <a:r>
              <a:rPr lang="en-US" altLang="ja-JP"/>
              <a:t>XX</a:t>
            </a:r>
            <a:endParaRPr lang="en-US"/>
          </a:p>
        </p:txBody>
      </p:sp>
      <p:sp>
        <p:nvSpPr>
          <p:cNvPr id="9" name="TextBox 39">
            <a:extLst>
              <a:ext uri="{FF2B5EF4-FFF2-40B4-BE49-F238E27FC236}">
                <a16:creationId xmlns:a16="http://schemas.microsoft.com/office/drawing/2014/main" id="{0F218363-0353-5456-97A2-92C532422C67}"/>
              </a:ext>
            </a:extLst>
          </p:cNvPr>
          <p:cNvSpPr txBox="1"/>
          <p:nvPr/>
        </p:nvSpPr>
        <p:spPr>
          <a:xfrm>
            <a:off x="765599" y="3077335"/>
            <a:ext cx="1143582" cy="1260000"/>
          </a:xfrm>
          <a:prstGeom prst="rect">
            <a:avLst/>
          </a:prstGeom>
          <a:solidFill>
            <a:schemeClr val="bg1">
              <a:lumMod val="7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量産に向けた大規模設備投資</a:t>
            </a:r>
            <a:endParaRPr kumimoji="1" lang="en-US" sz="1050" dirty="0">
              <a:solidFill>
                <a:schemeClr val="tx1"/>
              </a:solidFill>
              <a:latin typeface="Meiryo UI" panose="020B0604030504040204" pitchFamily="50" charset="-128"/>
              <a:ea typeface="Meiryo UI" panose="020B0604030504040204" pitchFamily="50" charset="-128"/>
            </a:endParaRPr>
          </a:p>
        </p:txBody>
      </p:sp>
      <p:sp>
        <p:nvSpPr>
          <p:cNvPr id="30" name="フローチャート: 結合子 29">
            <a:extLst>
              <a:ext uri="{FF2B5EF4-FFF2-40B4-BE49-F238E27FC236}">
                <a16:creationId xmlns:a16="http://schemas.microsoft.com/office/drawing/2014/main" id="{250FBE3D-7FA3-B594-45E8-E7E47FD30E99}"/>
              </a:ext>
            </a:extLst>
          </p:cNvPr>
          <p:cNvSpPr/>
          <p:nvPr/>
        </p:nvSpPr>
        <p:spPr>
          <a:xfrm>
            <a:off x="568259" y="2933334"/>
            <a:ext cx="288000" cy="288000"/>
          </a:xfrm>
          <a:prstGeom prst="flowChartConnector">
            <a:avLst/>
          </a:prstGeom>
          <a:solidFill>
            <a:srgbClr val="2E3558"/>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１</a:t>
            </a:r>
            <a:endParaRPr kumimoji="1" lang="en-US" sz="1200" b="1" dirty="0">
              <a:solidFill>
                <a:schemeClr val="bg1"/>
              </a:solidFill>
              <a:latin typeface="Meiryo UI" panose="020B0604030504040204" pitchFamily="50" charset="-128"/>
              <a:ea typeface="Meiryo UI" panose="020B0604030504040204" pitchFamily="50" charset="-128"/>
            </a:endParaRPr>
          </a:p>
        </p:txBody>
      </p:sp>
      <p:sp>
        <p:nvSpPr>
          <p:cNvPr id="13" name="TextBox 40">
            <a:extLst>
              <a:ext uri="{FF2B5EF4-FFF2-40B4-BE49-F238E27FC236}">
                <a16:creationId xmlns:a16="http://schemas.microsoft.com/office/drawing/2014/main" id="{F169E572-FDC7-BAC1-B4FA-82549D7DF8BD}"/>
              </a:ext>
            </a:extLst>
          </p:cNvPr>
          <p:cNvSpPr txBox="1"/>
          <p:nvPr/>
        </p:nvSpPr>
        <p:spPr>
          <a:xfrm>
            <a:off x="2011520" y="4550373"/>
            <a:ext cx="1409340" cy="1260000"/>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（例）生産量や稼働率</a:t>
            </a:r>
            <a:endParaRPr kumimoji="1" lang="en-US" sz="1400" dirty="0">
              <a:solidFill>
                <a:schemeClr val="tx1"/>
              </a:solidFill>
              <a:latin typeface="Meiryo UI" panose="020B0604030504040204" pitchFamily="50" charset="-128"/>
              <a:ea typeface="Meiryo UI" panose="020B0604030504040204" pitchFamily="50" charset="-128"/>
            </a:endParaRPr>
          </a:p>
        </p:txBody>
      </p:sp>
      <p:sp>
        <p:nvSpPr>
          <p:cNvPr id="32" name="TextBox 40">
            <a:extLst>
              <a:ext uri="{FF2B5EF4-FFF2-40B4-BE49-F238E27FC236}">
                <a16:creationId xmlns:a16="http://schemas.microsoft.com/office/drawing/2014/main" id="{35D3621C-104E-EEBC-2E0D-7A535CBC9E15}"/>
              </a:ext>
            </a:extLst>
          </p:cNvPr>
          <p:cNvSpPr txBox="1"/>
          <p:nvPr/>
        </p:nvSpPr>
        <p:spPr>
          <a:xfrm>
            <a:off x="3523199" y="4550373"/>
            <a:ext cx="1519879" cy="1260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a:t>
            </a:r>
            <a:br>
              <a:rPr kumimoji="1" lang="en-US" altLang="ja-JP" sz="1400">
                <a:solidFill>
                  <a:schemeClr val="tx1"/>
                </a:solidFill>
                <a:latin typeface="Meiryo UI" panose="020B0604030504040204" pitchFamily="50" charset="-128"/>
                <a:ea typeface="Meiryo UI" panose="020B0604030504040204" pitchFamily="50" charset="-128"/>
              </a:rPr>
            </a:b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年度）</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43" name="TextBox 40">
            <a:extLst>
              <a:ext uri="{FF2B5EF4-FFF2-40B4-BE49-F238E27FC236}">
                <a16:creationId xmlns:a16="http://schemas.microsoft.com/office/drawing/2014/main" id="{0377E27B-E5D5-9DAB-B37C-41FDE59CB413}"/>
              </a:ext>
            </a:extLst>
          </p:cNvPr>
          <p:cNvSpPr txBox="1"/>
          <p:nvPr/>
        </p:nvSpPr>
        <p:spPr>
          <a:xfrm>
            <a:off x="5145417" y="4550373"/>
            <a:ext cx="3063490" cy="1260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180975" indent="-180975">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defRPr>
            </a:lvl1pPr>
          </a:lstStyle>
          <a:p>
            <a:r>
              <a:rPr lang="en-US" altLang="ja-JP"/>
              <a:t>XX</a:t>
            </a:r>
          </a:p>
        </p:txBody>
      </p:sp>
      <p:sp>
        <p:nvSpPr>
          <p:cNvPr id="56" name="TextBox 40">
            <a:extLst>
              <a:ext uri="{FF2B5EF4-FFF2-40B4-BE49-F238E27FC236}">
                <a16:creationId xmlns:a16="http://schemas.microsoft.com/office/drawing/2014/main" id="{F3C0BFB6-198D-B409-D4C3-DC6A3FDE1E33}"/>
              </a:ext>
            </a:extLst>
          </p:cNvPr>
          <p:cNvSpPr txBox="1"/>
          <p:nvPr/>
        </p:nvSpPr>
        <p:spPr>
          <a:xfrm>
            <a:off x="8311244" y="4550373"/>
            <a:ext cx="3063490" cy="1260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180975" indent="-180975">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defRPr>
            </a:lvl1pPr>
          </a:lstStyle>
          <a:p>
            <a:r>
              <a:rPr lang="en-US" altLang="ja-JP"/>
              <a:t>XX</a:t>
            </a:r>
          </a:p>
        </p:txBody>
      </p:sp>
      <p:sp>
        <p:nvSpPr>
          <p:cNvPr id="10" name="TextBox 40">
            <a:extLst>
              <a:ext uri="{FF2B5EF4-FFF2-40B4-BE49-F238E27FC236}">
                <a16:creationId xmlns:a16="http://schemas.microsoft.com/office/drawing/2014/main" id="{9DB6DBEB-5483-C336-8182-3A78806DD6E4}"/>
              </a:ext>
            </a:extLst>
          </p:cNvPr>
          <p:cNvSpPr txBox="1"/>
          <p:nvPr/>
        </p:nvSpPr>
        <p:spPr>
          <a:xfrm>
            <a:off x="765599" y="4550373"/>
            <a:ext cx="1143582" cy="1260000"/>
          </a:xfrm>
          <a:prstGeom prst="rect">
            <a:avLst/>
          </a:prstGeom>
          <a:solidFill>
            <a:schemeClr val="bg1">
              <a:lumMod val="7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a:solidFill>
                  <a:schemeClr val="tx1"/>
                </a:solidFill>
                <a:latin typeface="Meiryo UI" panose="020B0604030504040204" pitchFamily="50" charset="-128"/>
                <a:ea typeface="Meiryo UI" panose="020B0604030504040204" pitchFamily="50" charset="-128"/>
              </a:rPr>
              <a:t>本格事業</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展開</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39" name="フローチャート: 結合子 38">
            <a:extLst>
              <a:ext uri="{FF2B5EF4-FFF2-40B4-BE49-F238E27FC236}">
                <a16:creationId xmlns:a16="http://schemas.microsoft.com/office/drawing/2014/main" id="{2D29B054-E4B6-9401-BAE3-78F2EC71B98A}"/>
              </a:ext>
            </a:extLst>
          </p:cNvPr>
          <p:cNvSpPr/>
          <p:nvPr/>
        </p:nvSpPr>
        <p:spPr>
          <a:xfrm>
            <a:off x="568259" y="4406373"/>
            <a:ext cx="288000" cy="288000"/>
          </a:xfrm>
          <a:prstGeom prst="flowChartConnector">
            <a:avLst/>
          </a:prstGeom>
          <a:solidFill>
            <a:srgbClr val="2E3558"/>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２</a:t>
            </a:r>
            <a:endParaRPr kumimoji="1" lang="en-US" sz="12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285518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8">
            <a:extLst>
              <a:ext uri="{FF2B5EF4-FFF2-40B4-BE49-F238E27FC236}">
                <a16:creationId xmlns:a16="http://schemas.microsoft.com/office/drawing/2014/main" id="{AC59545C-3CB4-2189-F43A-B1B7F0BA07D9}"/>
              </a:ext>
            </a:extLst>
          </p:cNvPr>
          <p:cNvGraphicFramePr>
            <a:graphicFrameLocks noGrp="1"/>
          </p:cNvGraphicFramePr>
          <p:nvPr>
            <p:extLst>
              <p:ext uri="{D42A27DB-BD31-4B8C-83A1-F6EECF244321}">
                <p14:modId xmlns:p14="http://schemas.microsoft.com/office/powerpoint/2010/main" val="3439896478"/>
              </p:ext>
            </p:extLst>
          </p:nvPr>
        </p:nvGraphicFramePr>
        <p:xfrm>
          <a:off x="765595" y="1584758"/>
          <a:ext cx="10657144" cy="2418480"/>
        </p:xfrm>
        <a:graphic>
          <a:graphicData uri="http://schemas.openxmlformats.org/drawingml/2006/table">
            <a:tbl>
              <a:tblPr firstRow="1" bandRow="1">
                <a:tableStyleId>{5940675A-B579-460E-94D1-54222C63F5DA}</a:tableStyleId>
              </a:tblPr>
              <a:tblGrid>
                <a:gridCol w="2373477">
                  <a:extLst>
                    <a:ext uri="{9D8B030D-6E8A-4147-A177-3AD203B41FA5}">
                      <a16:colId xmlns:a16="http://schemas.microsoft.com/office/drawing/2014/main" val="1889441959"/>
                    </a:ext>
                  </a:extLst>
                </a:gridCol>
                <a:gridCol w="1116796">
                  <a:extLst>
                    <a:ext uri="{9D8B030D-6E8A-4147-A177-3AD203B41FA5}">
                      <a16:colId xmlns:a16="http://schemas.microsoft.com/office/drawing/2014/main" val="446758349"/>
                    </a:ext>
                  </a:extLst>
                </a:gridCol>
                <a:gridCol w="1116796">
                  <a:extLst>
                    <a:ext uri="{9D8B030D-6E8A-4147-A177-3AD203B41FA5}">
                      <a16:colId xmlns:a16="http://schemas.microsoft.com/office/drawing/2014/main" val="354005506"/>
                    </a:ext>
                  </a:extLst>
                </a:gridCol>
                <a:gridCol w="1116796">
                  <a:extLst>
                    <a:ext uri="{9D8B030D-6E8A-4147-A177-3AD203B41FA5}">
                      <a16:colId xmlns:a16="http://schemas.microsoft.com/office/drawing/2014/main" val="616778159"/>
                    </a:ext>
                  </a:extLst>
                </a:gridCol>
                <a:gridCol w="1116796">
                  <a:extLst>
                    <a:ext uri="{9D8B030D-6E8A-4147-A177-3AD203B41FA5}">
                      <a16:colId xmlns:a16="http://schemas.microsoft.com/office/drawing/2014/main" val="658987577"/>
                    </a:ext>
                  </a:extLst>
                </a:gridCol>
                <a:gridCol w="1116796">
                  <a:extLst>
                    <a:ext uri="{9D8B030D-6E8A-4147-A177-3AD203B41FA5}">
                      <a16:colId xmlns:a16="http://schemas.microsoft.com/office/drawing/2014/main" val="1793310317"/>
                    </a:ext>
                  </a:extLst>
                </a:gridCol>
                <a:gridCol w="1116796">
                  <a:extLst>
                    <a:ext uri="{9D8B030D-6E8A-4147-A177-3AD203B41FA5}">
                      <a16:colId xmlns:a16="http://schemas.microsoft.com/office/drawing/2014/main" val="2414137754"/>
                    </a:ext>
                  </a:extLst>
                </a:gridCol>
                <a:gridCol w="1582891">
                  <a:extLst>
                    <a:ext uri="{9D8B030D-6E8A-4147-A177-3AD203B41FA5}">
                      <a16:colId xmlns:a16="http://schemas.microsoft.com/office/drawing/2014/main" val="255751227"/>
                    </a:ext>
                  </a:extLst>
                </a:gridCol>
              </a:tblGrid>
              <a:tr h="0">
                <a:tc>
                  <a:txBody>
                    <a:bodyPr/>
                    <a:lstStyle/>
                    <a:p>
                      <a:pPr algn="ctr"/>
                      <a:endParaRPr lang="en-US" sz="1600">
                        <a:latin typeface="Meiryo UI" panose="020B0604030504040204" pitchFamily="50" charset="-128"/>
                        <a:ea typeface="Meiryo UI" panose="020B0604030504040204" pitchFamily="50" charset="-128"/>
                      </a:endParaRPr>
                    </a:p>
                  </a:txBody>
                  <a:tcPr marL="36000" marR="36000" marT="72000" marB="72000" anchor="ctr">
                    <a:lnL w="12700" cmpd="sng">
                      <a:noFill/>
                    </a:lnL>
                    <a:lnT w="12700" cmpd="sng">
                      <a:noFill/>
                    </a:lnT>
                  </a:tcPr>
                </a:tc>
                <a:tc>
                  <a:txBody>
                    <a:bodyPr/>
                    <a:lstStyle/>
                    <a:p>
                      <a:pPr algn="ctr"/>
                      <a:r>
                        <a:rPr lang="en-US" altLang="ja-JP" sz="1400">
                          <a:latin typeface="Meiryo UI" panose="020B0604030504040204" pitchFamily="50" charset="-128"/>
                          <a:ea typeface="Meiryo UI" panose="020B0604030504040204" pitchFamily="50" charset="-128"/>
                        </a:rPr>
                        <a:t>R6</a:t>
                      </a:r>
                    </a:p>
                    <a:p>
                      <a:pPr algn="ctr"/>
                      <a:r>
                        <a:rPr lang="ja-JP" altLang="en-US" sz="1000">
                          <a:latin typeface="Meiryo UI" panose="020B0604030504040204" pitchFamily="50" charset="-128"/>
                          <a:ea typeface="Meiryo UI" panose="020B0604030504040204" pitchFamily="50" charset="-128"/>
                        </a:rPr>
                        <a:t>年度</a:t>
                      </a:r>
                      <a:endParaRPr lang="en-US" sz="1000">
                        <a:latin typeface="Meiryo UI" panose="020B0604030504040204" pitchFamily="50" charset="-128"/>
                        <a:ea typeface="Meiryo UI" panose="020B0604030504040204" pitchFamily="50" charset="-128"/>
                      </a:endParaRPr>
                    </a:p>
                  </a:txBody>
                  <a:tcPr marL="36000" marR="36000" marT="72000" marB="72000" anchor="ctr">
                    <a:lnR w="12700" cmpd="sng">
                      <a:noFill/>
                    </a:lnR>
                    <a:lnT w="12700" cmpd="sng">
                      <a:noFill/>
                    </a:lnT>
                  </a:tcPr>
                </a:tc>
                <a:tc>
                  <a:txBody>
                    <a:bodyPr/>
                    <a:lstStyle/>
                    <a:p>
                      <a:pPr algn="ctr"/>
                      <a:r>
                        <a:rPr lang="en-US" altLang="ja-JP" sz="1400">
                          <a:latin typeface="Meiryo UI" panose="020B0604030504040204" pitchFamily="50" charset="-128"/>
                          <a:ea typeface="Meiryo UI" panose="020B0604030504040204" pitchFamily="50" charset="-128"/>
                        </a:rPr>
                        <a:t>R7</a:t>
                      </a:r>
                    </a:p>
                    <a:p>
                      <a:pPr algn="ctr"/>
                      <a:r>
                        <a:rPr lang="ja-JP" altLang="en-US" sz="1000" kern="1200">
                          <a:solidFill>
                            <a:schemeClr val="tx1"/>
                          </a:solidFill>
                          <a:latin typeface="Meiryo UI" panose="020B0604030504040204" pitchFamily="50" charset="-128"/>
                          <a:ea typeface="Meiryo UI" panose="020B0604030504040204" pitchFamily="50" charset="-128"/>
                          <a:cs typeface="+mn-cs"/>
                        </a:rPr>
                        <a:t>年度</a:t>
                      </a:r>
                      <a:endParaRPr lang="en-US" sz="1000" kern="1200">
                        <a:solidFill>
                          <a:schemeClr val="tx1"/>
                        </a:solidFill>
                        <a:latin typeface="Meiryo UI" panose="020B0604030504040204" pitchFamily="50" charset="-128"/>
                        <a:ea typeface="Meiryo UI" panose="020B0604030504040204" pitchFamily="50" charset="-128"/>
                        <a:cs typeface="+mn-cs"/>
                      </a:endParaRPr>
                    </a:p>
                  </a:txBody>
                  <a:tcPr marL="36000" marR="36000" marT="72000" marB="72000" anchor="ctr">
                    <a:lnL w="12700" cmpd="sng">
                      <a:noFill/>
                    </a:lnL>
                    <a:lnR w="12700" cmpd="sng">
                      <a:noFill/>
                    </a:lnR>
                    <a:lnT w="12700" cmpd="sng">
                      <a:noFill/>
                    </a:lnT>
                  </a:tcPr>
                </a:tc>
                <a:tc>
                  <a:txBody>
                    <a:bodyPr/>
                    <a:lstStyle/>
                    <a:p>
                      <a:pPr algn="ctr"/>
                      <a:r>
                        <a:rPr lang="ja-JP" altLang="en-US" sz="1400">
                          <a:latin typeface="Meiryo UI" panose="020B0604030504040204" pitchFamily="50" charset="-128"/>
                          <a:ea typeface="Meiryo UI" panose="020B0604030504040204" pitchFamily="50" charset="-128"/>
                        </a:rPr>
                        <a:t>・・・</a:t>
                      </a:r>
                      <a:endParaRPr lang="en-US" sz="14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mpd="sng">
                      <a:noFill/>
                    </a:lnT>
                  </a:tcPr>
                </a:tc>
                <a:tc>
                  <a:txBody>
                    <a:bodyPr/>
                    <a:lstStyle/>
                    <a:p>
                      <a:pPr algn="ctr"/>
                      <a:r>
                        <a:rPr lang="en-US" altLang="ja-JP" sz="1400">
                          <a:latin typeface="Meiryo UI" panose="020B0604030504040204" pitchFamily="50" charset="-128"/>
                          <a:ea typeface="Meiryo UI" panose="020B0604030504040204" pitchFamily="50" charset="-128"/>
                        </a:rPr>
                        <a:t>R10</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sz="900" kern="1200">
                        <a:solidFill>
                          <a:schemeClr val="tx1"/>
                        </a:solidFill>
                        <a:latin typeface="Meiryo UI" panose="020B0604030504040204" pitchFamily="50" charset="-128"/>
                        <a:ea typeface="Meiryo UI" panose="020B0604030504040204" pitchFamily="50" charset="-128"/>
                        <a:cs typeface="+mn-cs"/>
                      </a:endParaRPr>
                    </a:p>
                  </a:txBody>
                  <a:tcPr marL="36000" marR="36000" marT="72000" marB="7200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a:latin typeface="Meiryo UI" panose="020B0604030504040204" pitchFamily="50" charset="-128"/>
                          <a:ea typeface="Meiryo UI" panose="020B0604030504040204" pitchFamily="50" charset="-128"/>
                        </a:rPr>
                        <a:t>・・・</a:t>
                      </a:r>
                      <a:endParaRPr lang="en-US" altLang="ja-JP" sz="14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mpd="sng">
                      <a:noFill/>
                    </a:lnT>
                  </a:tcPr>
                </a:tc>
                <a:tc>
                  <a:txBody>
                    <a:bodyPr/>
                    <a:lstStyle/>
                    <a:p>
                      <a:pPr algn="ctr"/>
                      <a:r>
                        <a:rPr lang="en-US" altLang="ja-JP" sz="1400">
                          <a:latin typeface="Meiryo UI" panose="020B0604030504040204" pitchFamily="50" charset="-128"/>
                          <a:ea typeface="Meiryo UI" panose="020B0604030504040204" pitchFamily="50" charset="-128"/>
                        </a:rPr>
                        <a:t>RX</a:t>
                      </a:r>
                      <a:endParaRPr lang="en-US" sz="1400">
                        <a:latin typeface="Meiryo UI" panose="020B0604030504040204" pitchFamily="50" charset="-128"/>
                        <a:ea typeface="Meiryo UI" panose="020B0604030504040204" pitchFamily="50" charset="-128"/>
                      </a:endParaRP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sz="900" kern="1200">
                        <a:solidFill>
                          <a:schemeClr val="tx1"/>
                        </a:solidFill>
                        <a:latin typeface="Meiryo UI" panose="020B0604030504040204" pitchFamily="50" charset="-128"/>
                        <a:ea typeface="Meiryo UI" panose="020B0604030504040204" pitchFamily="50" charset="-128"/>
                        <a:cs typeface="+mn-cs"/>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mpd="sng">
                      <a:noFill/>
                    </a:lnT>
                  </a:tcPr>
                </a:tc>
                <a:tc>
                  <a:txBody>
                    <a:bodyPr/>
                    <a:lstStyle/>
                    <a:p>
                      <a:pPr algn="ctr"/>
                      <a:r>
                        <a:rPr lang="en-US" altLang="ja-JP" sz="1050">
                          <a:latin typeface="Meiryo UI" panose="020B0604030504040204" pitchFamily="50" charset="-128"/>
                          <a:ea typeface="Meiryo UI" panose="020B0604030504040204" pitchFamily="50" charset="-128"/>
                        </a:rPr>
                        <a:t>RX</a:t>
                      </a:r>
                      <a:r>
                        <a:rPr lang="ja-JP" altLang="en-US" sz="900">
                          <a:latin typeface="Meiryo UI" panose="020B0604030504040204" pitchFamily="50" charset="-128"/>
                          <a:ea typeface="Meiryo UI" panose="020B0604030504040204" pitchFamily="50" charset="-128"/>
                        </a:rPr>
                        <a:t>年度まで合計</a:t>
                      </a:r>
                      <a:endParaRPr lang="en-US" sz="9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mpd="sng">
                      <a:noFill/>
                    </a:lnT>
                  </a:tcPr>
                </a:tc>
                <a:extLst>
                  <a:ext uri="{0D108BD9-81ED-4DB2-BD59-A6C34878D82A}">
                    <a16:rowId xmlns:a16="http://schemas.microsoft.com/office/drawing/2014/main" val="1157993583"/>
                  </a:ext>
                </a:extLst>
              </a:tr>
              <a:tr h="0">
                <a:tc>
                  <a:txBody>
                    <a:bodyPr/>
                    <a:lstStyle/>
                    <a:p>
                      <a:pPr algn="ctr"/>
                      <a:r>
                        <a:rPr lang="ja-JP" altLang="en-US" sz="1400">
                          <a:latin typeface="Meiryo UI" panose="020B0604030504040204" pitchFamily="50" charset="-128"/>
                          <a:ea typeface="Meiryo UI" panose="020B0604030504040204" pitchFamily="50" charset="-128"/>
                        </a:rPr>
                        <a:t>事業全体の資金需要</a:t>
                      </a:r>
                      <a:endParaRPr lang="en-US" sz="1400">
                        <a:latin typeface="Meiryo UI" panose="020B0604030504040204" pitchFamily="50" charset="-128"/>
                        <a:ea typeface="Meiryo UI" panose="020B0604030504040204" pitchFamily="50" charset="-128"/>
                      </a:endParaRPr>
                    </a:p>
                  </a:txBody>
                  <a:tcPr marL="36000" marR="36000" marT="72000" marB="72000" anchor="ctr">
                    <a:lnL w="12700" cmpd="sng">
                      <a:noFill/>
                    </a:lnL>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円</a:t>
                      </a:r>
                      <a:endParaRPr lang="en-US" sz="1200">
                        <a:latin typeface="Meiryo UI" panose="020B0604030504040204" pitchFamily="50" charset="-128"/>
                        <a:ea typeface="Meiryo UI" panose="020B0604030504040204" pitchFamily="50" charset="-128"/>
                      </a:endParaRPr>
                    </a:p>
                  </a:txBody>
                  <a:tcPr marL="36000" marR="36000" marT="72000" marB="72000" anchor="ctr">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円</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円</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ja-JP" altLang="en-US" sz="1200">
                          <a:latin typeface="Meiryo UI" panose="020B0604030504040204" pitchFamily="50" charset="-128"/>
                          <a:ea typeface="Meiryo UI" panose="020B0604030504040204" pitchFamily="50" charset="-128"/>
                        </a:rPr>
                        <a:t>・・・</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円</a:t>
                      </a:r>
                      <a:endParaRPr lang="en-US" sz="1200">
                        <a:latin typeface="Meiryo UI" panose="020B0604030504040204" pitchFamily="50" charset="-128"/>
                        <a:ea typeface="Meiryo UI" panose="020B0604030504040204" pitchFamily="50" charset="-128"/>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400" dirty="0">
                          <a:latin typeface="Meiryo UI" panose="020B0604030504040204" pitchFamily="50" charset="-128"/>
                          <a:ea typeface="Meiryo UI" panose="020B0604030504040204" pitchFamily="50" charset="-128"/>
                        </a:rPr>
                        <a:t>XX</a:t>
                      </a:r>
                      <a:r>
                        <a:rPr lang="ja-JP" altLang="en-US" sz="1400" dirty="0">
                          <a:latin typeface="Meiryo UI" panose="020B0604030504040204" pitchFamily="50" charset="-128"/>
                          <a:ea typeface="Meiryo UI" panose="020B0604030504040204" pitchFamily="50" charset="-128"/>
                        </a:rPr>
                        <a:t>円</a:t>
                      </a:r>
                      <a:endParaRPr lang="en-US" sz="1400" dirty="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563314925"/>
                  </a:ext>
                </a:extLst>
              </a:tr>
              <a:tr h="0">
                <a:tc>
                  <a:txBody>
                    <a:bodyPr/>
                    <a:lstStyle/>
                    <a:p>
                      <a:pPr algn="ctr"/>
                      <a:r>
                        <a:rPr lang="ja-JP" altLang="en-US" sz="1100" dirty="0">
                          <a:latin typeface="Meiryo UI" panose="020B0604030504040204" pitchFamily="50" charset="-128"/>
                          <a:ea typeface="Meiryo UI" panose="020B0604030504040204" pitchFamily="50" charset="-128"/>
                        </a:rPr>
                        <a:t>持続可能な航空燃料（</a:t>
                      </a:r>
                      <a:r>
                        <a:rPr lang="en-US" altLang="ja-JP" sz="1100" dirty="0">
                          <a:latin typeface="Meiryo UI" panose="020B0604030504040204" pitchFamily="50" charset="-128"/>
                          <a:ea typeface="Meiryo UI" panose="020B0604030504040204" pitchFamily="50" charset="-128"/>
                        </a:rPr>
                        <a:t>SAF</a:t>
                      </a:r>
                      <a:r>
                        <a:rPr lang="ja-JP" altLang="en-US" sz="1100" dirty="0">
                          <a:latin typeface="Meiryo UI" panose="020B0604030504040204" pitchFamily="50" charset="-128"/>
                          <a:ea typeface="Meiryo UI" panose="020B0604030504040204" pitchFamily="50" charset="-128"/>
                        </a:rPr>
                        <a:t>）の</a:t>
                      </a:r>
                      <a:endParaRPr lang="en-US" altLang="ja-JP" sz="1100" dirty="0">
                        <a:latin typeface="Meiryo UI" panose="020B0604030504040204" pitchFamily="50" charset="-128"/>
                        <a:ea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rPr>
                        <a:t>製造・供給体制構築支援事業</a:t>
                      </a:r>
                    </a:p>
                  </a:txBody>
                  <a:tcPr marL="36000" marR="36000" marT="72000" marB="7200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1000">
                          <a:latin typeface="Meiryo UI" panose="020B0604030504040204" pitchFamily="50" charset="-128"/>
                          <a:ea typeface="Meiryo UI" panose="020B0604030504040204" pitchFamily="50" charset="-128"/>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855593961"/>
                  </a:ext>
                </a:extLst>
              </a:tr>
              <a:tr h="0">
                <a:tc>
                  <a:txBody>
                    <a:bodyPr/>
                    <a:lstStyle/>
                    <a:p>
                      <a:pPr algn="ctr"/>
                      <a:r>
                        <a:rPr lang="ja-JP" altLang="en-US" sz="1400" dirty="0">
                          <a:latin typeface="Meiryo UI" panose="020B0604030504040204" pitchFamily="50" charset="-128"/>
                          <a:ea typeface="Meiryo UI" panose="020B0604030504040204" pitchFamily="50" charset="-128"/>
                        </a:rPr>
                        <a:t>自己負担（</a:t>
                      </a:r>
                      <a:r>
                        <a:rPr lang="en-US" altLang="ja-JP" sz="1400" dirty="0">
                          <a:latin typeface="Meiryo UI" panose="020B0604030504040204" pitchFamily="50" charset="-128"/>
                          <a:ea typeface="Meiryo UI" panose="020B0604030504040204" pitchFamily="50" charset="-128"/>
                        </a:rPr>
                        <a:t>A</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B</a:t>
                      </a:r>
                      <a:r>
                        <a:rPr lang="ja-JP" altLang="en-US" sz="1400" dirty="0">
                          <a:latin typeface="Meiryo UI" panose="020B0604030504040204" pitchFamily="50" charset="-128"/>
                          <a:ea typeface="Meiryo UI" panose="020B0604030504040204" pitchFamily="50" charset="-128"/>
                        </a:rPr>
                        <a:t>）</a:t>
                      </a:r>
                      <a:endParaRPr lang="en-US" sz="1400" dirty="0">
                        <a:latin typeface="Meiryo UI" panose="020B0604030504040204" pitchFamily="50" charset="-128"/>
                        <a:ea typeface="Meiryo UI" panose="020B0604030504040204" pitchFamily="50" charset="-128"/>
                      </a:endParaRPr>
                    </a:p>
                  </a:txBody>
                  <a:tcPr marL="36000" marR="36000" marT="72000" marB="7200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00">
                          <a:latin typeface="Meiryo UI" panose="020B0604030504040204" pitchFamily="50" charset="-128"/>
                          <a:ea typeface="Meiryo UI" panose="020B0604030504040204" pitchFamily="50" charset="-128"/>
                        </a:rPr>
                        <a:t>・・・</a:t>
                      </a:r>
                      <a:endParaRPr lang="en-US" altLang="ja-JP"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1000">
                          <a:latin typeface="Meiryo UI" panose="020B0604030504040204" pitchFamily="50" charset="-128"/>
                          <a:ea typeface="Meiryo UI" panose="020B0604030504040204" pitchFamily="50" charset="-128"/>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632191376"/>
                  </a:ext>
                </a:extLst>
              </a:tr>
              <a:tr h="0">
                <a:tc>
                  <a:txBody>
                    <a:bodyPr/>
                    <a:lstStyle/>
                    <a:p>
                      <a:pPr algn="ctr"/>
                      <a:r>
                        <a:rPr lang="en-US" altLang="ja-JP" sz="1400">
                          <a:latin typeface="Meiryo UI" panose="020B0604030504040204" pitchFamily="50" charset="-128"/>
                          <a:ea typeface="Meiryo UI" panose="020B0604030504040204" pitchFamily="50" charset="-128"/>
                        </a:rPr>
                        <a:t>A</a:t>
                      </a:r>
                      <a:r>
                        <a:rPr lang="ja-JP" altLang="en-US" sz="1400">
                          <a:latin typeface="Meiryo UI" panose="020B0604030504040204" pitchFamily="50" charset="-128"/>
                          <a:ea typeface="Meiryo UI" panose="020B0604030504040204" pitchFamily="50" charset="-128"/>
                        </a:rPr>
                        <a:t>：自己資金</a:t>
                      </a:r>
                      <a:endParaRPr lang="en-US" sz="1400">
                        <a:latin typeface="Meiryo UI" panose="020B0604030504040204" pitchFamily="50" charset="-128"/>
                        <a:ea typeface="Meiryo UI" panose="020B0604030504040204" pitchFamily="50" charset="-128"/>
                      </a:endParaRPr>
                    </a:p>
                  </a:txBody>
                  <a:tcPr marL="36000" marR="36000" marT="72000" marB="7200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00">
                          <a:latin typeface="Meiryo UI" panose="020B0604030504040204" pitchFamily="50" charset="-128"/>
                          <a:ea typeface="Meiryo UI" panose="020B0604030504040204" pitchFamily="50" charset="-128"/>
                        </a:rPr>
                        <a:t>・・・</a:t>
                      </a:r>
                      <a:endParaRPr lang="en-US" altLang="ja-JP"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1000">
                          <a:latin typeface="Meiryo UI" panose="020B0604030504040204" pitchFamily="50" charset="-128"/>
                          <a:ea typeface="Meiryo UI" panose="020B0604030504040204" pitchFamily="50" charset="-128"/>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719203758"/>
                  </a:ext>
                </a:extLst>
              </a:tr>
              <a:tr h="0">
                <a:tc>
                  <a:txBody>
                    <a:bodyPr/>
                    <a:lstStyle/>
                    <a:p>
                      <a:pPr algn="ct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：外部調達</a:t>
                      </a:r>
                      <a:endParaRPr lang="en-US" sz="1400">
                        <a:latin typeface="Meiryo UI" panose="020B0604030504040204" pitchFamily="50" charset="-128"/>
                        <a:ea typeface="Meiryo UI" panose="020B0604030504040204" pitchFamily="50" charset="-128"/>
                      </a:endParaRPr>
                    </a:p>
                  </a:txBody>
                  <a:tcPr marL="36000" marR="36000" marT="72000" marB="7200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a:latin typeface="Meiryo UI" panose="020B0604030504040204" pitchFamily="50" charset="-128"/>
                          <a:ea typeface="Meiryo UI" panose="020B0604030504040204" pitchFamily="50" charset="-128"/>
                        </a:rPr>
                        <a:t>XX</a:t>
                      </a:r>
                      <a:r>
                        <a:rPr lang="ja-JP" altLang="en-US" sz="900">
                          <a:latin typeface="Meiryo UI" panose="020B0604030504040204" pitchFamily="50" charset="-128"/>
                          <a:ea typeface="Meiryo UI" panose="020B0604030504040204" pitchFamily="50" charset="-128"/>
                        </a:rPr>
                        <a:t>円</a:t>
                      </a:r>
                      <a:endParaRPr lang="en-US" sz="9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00">
                          <a:latin typeface="Meiryo UI" panose="020B0604030504040204" pitchFamily="50" charset="-128"/>
                          <a:ea typeface="Meiryo UI" panose="020B0604030504040204" pitchFamily="50" charset="-128"/>
                        </a:rPr>
                        <a:t>・・・</a:t>
                      </a:r>
                      <a:endParaRPr lang="en-US" altLang="ja-JP"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lang="en-US" sz="1000">
                        <a:latin typeface="Meiryo UI" panose="020B0604030504040204" pitchFamily="50" charset="-128"/>
                        <a:ea typeface="Meiryo UI" panose="020B0604030504040204" pitchFamily="50" charset="-128"/>
                      </a:endParaRPr>
                    </a:p>
                  </a:txBody>
                  <a:tcPr marL="36000" marR="36000" marT="72000" marB="7200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latin typeface="Meiryo UI" panose="020B0604030504040204" pitchFamily="50" charset="-128"/>
                          <a:ea typeface="Meiryo UI" panose="020B0604030504040204" pitchFamily="50" charset="-128"/>
                        </a:rPr>
                        <a:t>XX</a:t>
                      </a:r>
                      <a:r>
                        <a:rPr lang="ja-JP" altLang="en-US" sz="1000" dirty="0">
                          <a:latin typeface="Meiryo UI" panose="020B0604030504040204" pitchFamily="50" charset="-128"/>
                          <a:ea typeface="Meiryo UI" panose="020B0604030504040204" pitchFamily="50" charset="-128"/>
                        </a:rPr>
                        <a:t>円</a:t>
                      </a:r>
                      <a:endParaRPr lang="en-US" sz="1000" dirty="0">
                        <a:latin typeface="Meiryo UI" panose="020B0604030504040204" pitchFamily="50" charset="-128"/>
                        <a:ea typeface="Meiryo UI" panose="020B0604030504040204" pitchFamily="50" charset="-128"/>
                      </a:endParaRPr>
                    </a:p>
                  </a:txBody>
                  <a:tcPr marL="36000" marR="36000" marT="72000" marB="7200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3041414142"/>
                  </a:ext>
                </a:extLst>
              </a:tr>
            </a:tbl>
          </a:graphicData>
        </a:graphic>
      </p:graphicFrame>
      <p:sp>
        <p:nvSpPr>
          <p:cNvPr id="13" name="TextBox 35">
            <a:extLst>
              <a:ext uri="{FF2B5EF4-FFF2-40B4-BE49-F238E27FC236}">
                <a16:creationId xmlns:a16="http://schemas.microsoft.com/office/drawing/2014/main" id="{D28822FF-03FE-AF4A-2A59-7563131661A0}"/>
              </a:ext>
            </a:extLst>
          </p:cNvPr>
          <p:cNvSpPr txBox="1"/>
          <p:nvPr/>
        </p:nvSpPr>
        <p:spPr>
          <a:xfrm>
            <a:off x="769256" y="4003238"/>
            <a:ext cx="10653483" cy="250176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（外部調達の場合、想定される資金調達方法を記載）</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親会社や出資企業がある場合はその会社の財務資料なども提出</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08000" lvl="1">
              <a:buClr>
                <a:schemeClr val="tx2"/>
              </a:buClr>
              <a:buSzPct val="100000"/>
            </a:pPr>
            <a:endParaRPr kumimoji="1" lang="en-US" altLang="ja-JP" sz="1400">
              <a:solidFill>
                <a:schemeClr val="tx1"/>
              </a:solidFill>
              <a:latin typeface="Meiryo UI" panose="020B0604030504040204" pitchFamily="50" charset="-128"/>
              <a:ea typeface="Meiryo UI" panose="020B0604030504040204" pitchFamily="50" charset="-128"/>
            </a:endParaRPr>
          </a:p>
          <a:p>
            <a:pPr marL="108000" lvl="1">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相談予定</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済みの機関と相談状況を記載</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商工会、商工会議所、金融機関、税理士、民間コンサルティング会社等</a:t>
            </a:r>
            <a:r>
              <a:rPr kumimoji="1" lang="en-US" altLang="ja-JP" sz="1400">
                <a:solidFill>
                  <a:schemeClr val="tx1"/>
                </a:solidFill>
                <a:latin typeface="Meiryo UI" panose="020B0604030504040204" pitchFamily="50" charset="-128"/>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0" lvl="1">
              <a:buClr>
                <a:schemeClr val="tx2"/>
              </a:buClr>
              <a:buSzPct val="100000"/>
            </a:pPr>
            <a:endParaRPr kumimoji="1" lang="en-US" altLang="ja-JP" sz="1400">
              <a:solidFill>
                <a:schemeClr val="tx1"/>
              </a:solidFill>
              <a:latin typeface="Meiryo UI" panose="020B0604030504040204" pitchFamily="50" charset="-128"/>
              <a:ea typeface="Meiryo UI" panose="020B0604030504040204" pitchFamily="50" charset="-128"/>
            </a:endParaRPr>
          </a:p>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（上記の自己負担が会社全体のキャッシュフローに与える影響）</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108000" lvl="1">
              <a:buClr>
                <a:schemeClr val="tx2"/>
              </a:buClr>
              <a:buSzPct val="100000"/>
            </a:pPr>
            <a:endParaRPr kumimoji="1" lang="en-US" altLang="ja-JP" sz="1400">
              <a:solidFill>
                <a:schemeClr val="accent2">
                  <a:lumMod val="75000"/>
                </a:schemeClr>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17</a:t>
            </a:r>
            <a:r>
              <a:rPr kumimoji="1" lang="ja-JP" altLang="en-US" sz="2000" dirty="0"/>
              <a:t>）将来の自立化に向けた計画</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将来の自立化に向け、運営維持に係る経費は</a:t>
            </a:r>
            <a:r>
              <a:rPr kumimoji="1" lang="en-US" altLang="ja-JP">
                <a:solidFill>
                  <a:schemeClr val="tx1"/>
                </a:solidFill>
              </a:rPr>
              <a:t>xx</a:t>
            </a:r>
            <a:r>
              <a:rPr kumimoji="1" lang="ja-JP" altLang="en-US">
                <a:solidFill>
                  <a:schemeClr val="tx1"/>
                </a:solidFill>
              </a:rPr>
              <a:t>から調達する予定</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DDAA58FE-1685-9641-C9A3-2DF79CD6A780}"/>
              </a:ext>
            </a:extLst>
          </p:cNvPr>
          <p:cNvGrpSpPr/>
          <p:nvPr/>
        </p:nvGrpSpPr>
        <p:grpSpPr>
          <a:xfrm>
            <a:off x="765598" y="1204814"/>
            <a:ext cx="5184000" cy="288000"/>
            <a:chOff x="156000" y="1879963"/>
            <a:chExt cx="5760000" cy="288000"/>
          </a:xfrm>
        </p:grpSpPr>
        <p:sp>
          <p:nvSpPr>
            <p:cNvPr id="6" name="正方形/長方形 5">
              <a:extLst>
                <a:ext uri="{FF2B5EF4-FFF2-40B4-BE49-F238E27FC236}">
                  <a16:creationId xmlns:a16="http://schemas.microsoft.com/office/drawing/2014/main" id="{F55D5429-D2F3-4B5F-791C-C3551341F27F}"/>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zh-TW" altLang="en-US" sz="1400" b="1">
                  <a:solidFill>
                    <a:schemeClr val="tx1"/>
                  </a:solidFill>
                  <a:latin typeface="Meiryo UI" panose="020B0604030504040204" pitchFamily="50" charset="-128"/>
                  <a:ea typeface="Meiryo UI" panose="020B0604030504040204" pitchFamily="50" charset="-128"/>
                </a:rPr>
                <a:t>資金調達方針</a:t>
              </a:r>
            </a:p>
          </p:txBody>
        </p:sp>
        <p:cxnSp>
          <p:nvCxnSpPr>
            <p:cNvPr id="7" name="直線コネクタ 6">
              <a:extLst>
                <a:ext uri="{FF2B5EF4-FFF2-40B4-BE49-F238E27FC236}">
                  <a16:creationId xmlns:a16="http://schemas.microsoft.com/office/drawing/2014/main" id="{7EA7CA44-A4FC-89D7-C497-654B640B14D5}"/>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4" name="TextBox 51">
            <a:extLst>
              <a:ext uri="{FF2B5EF4-FFF2-40B4-BE49-F238E27FC236}">
                <a16:creationId xmlns:a16="http://schemas.microsoft.com/office/drawing/2014/main" id="{4B564580-1D41-F94A-1E7C-897B02927C97}"/>
              </a:ext>
            </a:extLst>
          </p:cNvPr>
          <p:cNvSpPr txBox="1"/>
          <p:nvPr/>
        </p:nvSpPr>
        <p:spPr>
          <a:xfrm>
            <a:off x="4060339" y="2823313"/>
            <a:ext cx="7200000" cy="72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a:solidFill>
                  <a:srgbClr val="2E3558"/>
                </a:solidFill>
                <a:latin typeface="+mn-ea"/>
              </a:rPr>
              <a:t>補助対象以外のものも含め、当該事業全体の資金需要に対して、国費負担割合を明らかにするとともに、自己負担分の資金調達方針を記載ください</a:t>
            </a:r>
          </a:p>
        </p:txBody>
      </p:sp>
      <p:sp>
        <p:nvSpPr>
          <p:cNvPr id="2" name="正方形/長方形 1">
            <a:extLst>
              <a:ext uri="{FF2B5EF4-FFF2-40B4-BE49-F238E27FC236}">
                <a16:creationId xmlns:a16="http://schemas.microsoft.com/office/drawing/2014/main" id="{48EF8BDE-44D0-859B-2DCB-6D49C5655842}"/>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dirty="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737510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881A0E1-14B5-4D9C-BBBF-29E074D2C905}"/>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2. </a:t>
            </a:r>
            <a:r>
              <a:rPr lang="ja-JP" altLang="en-US" sz="2000" dirty="0"/>
              <a:t>事業戦略・事業計画／</a:t>
            </a:r>
            <a:r>
              <a:rPr kumimoji="1" lang="ja-JP" altLang="en-US" sz="2000" dirty="0"/>
              <a:t>（</a:t>
            </a:r>
            <a:r>
              <a:rPr kumimoji="1" lang="en-US" altLang="ja-JP" sz="2000" dirty="0"/>
              <a:t>18</a:t>
            </a:r>
            <a:r>
              <a:rPr kumimoji="1" lang="ja-JP" altLang="en-US" sz="2000" dirty="0"/>
              <a:t>）想定されるリスク要因と対処方針　</a:t>
            </a:r>
            <a:r>
              <a:rPr kumimoji="1" lang="ja-JP" altLang="en-US" sz="2000" dirty="0">
                <a:solidFill>
                  <a:srgbClr val="FF0000"/>
                </a:solidFill>
              </a:rPr>
              <a:t>　</a:t>
            </a:r>
            <a:endParaRPr kumimoji="1" lang="en-US" sz="2000" dirty="0">
              <a:solidFill>
                <a:srgbClr val="FF0000"/>
              </a:solidFill>
            </a:endParaRPr>
          </a:p>
        </p:txBody>
      </p:sp>
      <p:sp>
        <p:nvSpPr>
          <p:cNvPr id="9" name="Title 1">
            <a:extLst>
              <a:ext uri="{FF2B5EF4-FFF2-40B4-BE49-F238E27FC236}">
                <a16:creationId xmlns:a16="http://schemas.microsoft.com/office/drawing/2014/main" id="{A97C579C-91F5-46B1-B49B-E09ECE3E2F2A}"/>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リスクに対して十分な対策を講じるが、</a:t>
            </a:r>
            <a:r>
              <a:rPr kumimoji="1" lang="en-US" altLang="ja-JP">
                <a:solidFill>
                  <a:schemeClr val="tx1"/>
                </a:solidFill>
              </a:rPr>
              <a:t>xx</a:t>
            </a:r>
            <a:r>
              <a:rPr kumimoji="1" lang="ja-JP" altLang="en-US">
                <a:solidFill>
                  <a:schemeClr val="tx1"/>
                </a:solidFill>
              </a:rPr>
              <a:t>等の事態に陥った場合には事業中止も検討</a:t>
            </a:r>
            <a:endParaRPr kumimoji="1" lang="en-US">
              <a:solidFill>
                <a:schemeClr val="tx1"/>
              </a:solidFill>
            </a:endParaRPr>
          </a:p>
        </p:txBody>
      </p:sp>
      <p:cxnSp>
        <p:nvCxnSpPr>
          <p:cNvPr id="10" name="直線コネクタ 9">
            <a:extLst>
              <a:ext uri="{FF2B5EF4-FFF2-40B4-BE49-F238E27FC236}">
                <a16:creationId xmlns:a16="http://schemas.microsoft.com/office/drawing/2014/main" id="{5FD6C540-0B85-4599-907B-897145D820EE}"/>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25" name="Straight Connector 40">
            <a:extLst>
              <a:ext uri="{FF2B5EF4-FFF2-40B4-BE49-F238E27FC236}">
                <a16:creationId xmlns:a16="http://schemas.microsoft.com/office/drawing/2014/main" id="{2334EE2D-2D28-44C6-AD4B-1E81EB3CDEFB}"/>
              </a:ext>
            </a:extLst>
          </p:cNvPr>
          <p:cNvCxnSpPr>
            <a:cxnSpLocks/>
          </p:cNvCxnSpPr>
          <p:nvPr/>
        </p:nvCxnSpPr>
        <p:spPr>
          <a:xfrm flipH="1">
            <a:off x="796926" y="5048188"/>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29" name="Rectangle 43">
            <a:extLst>
              <a:ext uri="{FF2B5EF4-FFF2-40B4-BE49-F238E27FC236}">
                <a16:creationId xmlns:a16="http://schemas.microsoft.com/office/drawing/2014/main" id="{21E1FCBA-91BA-4C86-B005-F67049A83054}"/>
              </a:ext>
            </a:extLst>
          </p:cNvPr>
          <p:cNvSpPr/>
          <p:nvPr/>
        </p:nvSpPr>
        <p:spPr>
          <a:xfrm>
            <a:off x="796926" y="5166677"/>
            <a:ext cx="10484826" cy="994411"/>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事業中止の判断基準（定量的な基準を含む）：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grpSp>
        <p:nvGrpSpPr>
          <p:cNvPr id="3" name="Group 41">
            <a:extLst>
              <a:ext uri="{FF2B5EF4-FFF2-40B4-BE49-F238E27FC236}">
                <a16:creationId xmlns:a16="http://schemas.microsoft.com/office/drawing/2014/main" id="{74705407-1A0F-B987-1AB5-7479095C3B6C}"/>
              </a:ext>
            </a:extLst>
          </p:cNvPr>
          <p:cNvGrpSpPr/>
          <p:nvPr/>
        </p:nvGrpSpPr>
        <p:grpSpPr>
          <a:xfrm rot="16200000" flipH="1">
            <a:off x="5988000" y="4939793"/>
            <a:ext cx="216000" cy="216000"/>
            <a:chOff x="5937564" y="3833745"/>
            <a:chExt cx="306171" cy="306910"/>
          </a:xfrm>
        </p:grpSpPr>
        <p:sp>
          <p:nvSpPr>
            <p:cNvPr id="4" name="Freeform 94">
              <a:extLst>
                <a:ext uri="{FF2B5EF4-FFF2-40B4-BE49-F238E27FC236}">
                  <a16:creationId xmlns:a16="http://schemas.microsoft.com/office/drawing/2014/main" id="{34C15BD6-FFC1-BE9F-22D3-D4AB51B02088}"/>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5" name="Freeform 95">
              <a:extLst>
                <a:ext uri="{FF2B5EF4-FFF2-40B4-BE49-F238E27FC236}">
                  <a16:creationId xmlns:a16="http://schemas.microsoft.com/office/drawing/2014/main" id="{07F501A6-C5D5-FC40-F342-CB6F0D15A2FE}"/>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sp>
        <p:nvSpPr>
          <p:cNvPr id="26" name="正方形/長方形 25">
            <a:extLst>
              <a:ext uri="{FF2B5EF4-FFF2-40B4-BE49-F238E27FC236}">
                <a16:creationId xmlns:a16="http://schemas.microsoft.com/office/drawing/2014/main" id="{5C84C3C9-808B-F9C3-0932-BC769EB6A199}"/>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36" name="ee4pContent3">
            <a:extLst>
              <a:ext uri="{FF2B5EF4-FFF2-40B4-BE49-F238E27FC236}">
                <a16:creationId xmlns:a16="http://schemas.microsoft.com/office/drawing/2014/main" id="{CCA5B1BA-AE1F-9889-779C-6ABF108D2891}"/>
              </a:ext>
            </a:extLst>
          </p:cNvPr>
          <p:cNvSpPr txBox="1"/>
          <p:nvPr/>
        </p:nvSpPr>
        <p:spPr>
          <a:xfrm>
            <a:off x="765598" y="1650783"/>
            <a:ext cx="34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dirty="0">
                <a:latin typeface="Meiryo UI" panose="020B0604030504040204" pitchFamily="50" charset="-128"/>
                <a:ea typeface="Meiryo UI" panose="020B0604030504040204" pitchFamily="50" charset="-128"/>
              </a:rPr>
              <a:t>XXX</a:t>
            </a:r>
            <a:r>
              <a:rPr kumimoji="1" lang="ja-JP" altLang="en-US" sz="1400" dirty="0">
                <a:latin typeface="Meiryo UI" panose="020B0604030504040204" pitchFamily="50" charset="-128"/>
                <a:ea typeface="Meiryo UI" panose="020B0604030504040204" pitchFamily="50" charset="-128"/>
              </a:rPr>
              <a:t>によるリスク</a:t>
            </a:r>
            <a:endParaRPr kumimoji="1" lang="en-US" altLang="ja-JP" sz="1400" dirty="0">
              <a:latin typeface="Meiryo UI" panose="020B0604030504040204" pitchFamily="50" charset="-128"/>
              <a:ea typeface="Meiryo UI" panose="020B0604030504040204" pitchFamily="50" charset="-128"/>
            </a:endParaRPr>
          </a:p>
          <a:p>
            <a:pPr marL="108000" lvl="1" indent="0">
              <a:buSzPct val="100000"/>
              <a:buNone/>
            </a:pP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XXX</a:t>
            </a:r>
            <a:r>
              <a:rPr kumimoji="1" lang="ja-JP" altLang="en-US" sz="1400" dirty="0">
                <a:latin typeface="Meiryo UI" panose="020B0604030504040204" pitchFamily="50" charset="-128"/>
                <a:ea typeface="Meiryo UI" panose="020B0604030504040204" pitchFamily="50" charset="-128"/>
              </a:rPr>
              <a:t>等を実施</a:t>
            </a:r>
            <a:endParaRPr kumimoji="1" lang="en-US" altLang="ja-JP" sz="1400" dirty="0">
              <a:latin typeface="Meiryo UI" panose="020B0604030504040204" pitchFamily="50" charset="-128"/>
              <a:ea typeface="Meiryo UI" panose="020B0604030504040204" pitchFamily="50" charset="-128"/>
            </a:endParaRPr>
          </a:p>
        </p:txBody>
      </p:sp>
      <p:sp>
        <p:nvSpPr>
          <p:cNvPr id="38" name="ee4pContent3">
            <a:extLst>
              <a:ext uri="{FF2B5EF4-FFF2-40B4-BE49-F238E27FC236}">
                <a16:creationId xmlns:a16="http://schemas.microsoft.com/office/drawing/2014/main" id="{4FA57351-457B-0020-AB4D-1A6061FF50FA}"/>
              </a:ext>
            </a:extLst>
          </p:cNvPr>
          <p:cNvSpPr txBox="1"/>
          <p:nvPr/>
        </p:nvSpPr>
        <p:spPr>
          <a:xfrm>
            <a:off x="6204000" y="1649610"/>
            <a:ext cx="34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sp>
        <p:nvSpPr>
          <p:cNvPr id="40" name="TextBox 51">
            <a:extLst>
              <a:ext uri="{FF2B5EF4-FFF2-40B4-BE49-F238E27FC236}">
                <a16:creationId xmlns:a16="http://schemas.microsoft.com/office/drawing/2014/main" id="{11948610-6C1D-F4FA-B0D7-AB64B666DEFC}"/>
              </a:ext>
            </a:extLst>
          </p:cNvPr>
          <p:cNvSpPr txBox="1"/>
          <p:nvPr/>
        </p:nvSpPr>
        <p:spPr>
          <a:xfrm>
            <a:off x="765598" y="2329346"/>
            <a:ext cx="10660804" cy="2330923"/>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600" dirty="0">
                <a:solidFill>
                  <a:srgbClr val="2E3558"/>
                </a:solidFill>
                <a:latin typeface="+mn-ea"/>
              </a:rPr>
              <a:t>提案にかかる事業について、外生的・内生的の面において、どのような事業化リスクが存在するかを記載ください（失敗した状況を仮定し、その要因を探る議論等を社内で実践いただくことは、事業の成功確率を高め、万一の場合の損失を最小化する上で効果的です）</a:t>
            </a:r>
          </a:p>
          <a:p>
            <a:pPr marL="371475" indent="-285750">
              <a:buFont typeface="Arial" panose="020B0604020202020204" pitchFamily="34" charset="0"/>
              <a:buChar char="•"/>
            </a:pPr>
            <a:r>
              <a:rPr lang="ja-JP" altLang="en-US" sz="1600" dirty="0">
                <a:solidFill>
                  <a:srgbClr val="2E3558"/>
                </a:solidFill>
                <a:latin typeface="+mn-ea"/>
              </a:rPr>
              <a:t>さらに、それらへの対応策を十分に講じることを前提としつつ、どのような事態になった場合に事業を中止するかの判断基準についても定量的な観点を含め記載ください</a:t>
            </a:r>
            <a:endParaRPr lang="en-US" altLang="ja-JP" sz="1600" dirty="0">
              <a:solidFill>
                <a:srgbClr val="2E3558"/>
              </a:solidFill>
              <a:latin typeface="+mn-ea"/>
            </a:endParaRPr>
          </a:p>
          <a:p>
            <a:pPr marL="371475" indent="-285750">
              <a:buFont typeface="Arial" panose="020B0604020202020204" pitchFamily="34" charset="0"/>
              <a:buChar char="•"/>
            </a:pPr>
            <a:r>
              <a:rPr lang="ja-JP" altLang="en-US" sz="1600" dirty="0">
                <a:solidFill>
                  <a:srgbClr val="2E3558"/>
                </a:solidFill>
                <a:latin typeface="+mn-ea"/>
              </a:rPr>
              <a:t>外生的なリスクの例：市場環境や競争環境の変化</a:t>
            </a:r>
            <a:endParaRPr lang="en-US" altLang="ja-JP" sz="1600" dirty="0">
              <a:solidFill>
                <a:srgbClr val="2E3558"/>
              </a:solidFill>
              <a:latin typeface="+mn-ea"/>
            </a:endParaRPr>
          </a:p>
          <a:p>
            <a:pPr marL="371475" indent="-285750">
              <a:buFont typeface="Arial" panose="020B0604020202020204" pitchFamily="34" charset="0"/>
              <a:buChar char="•"/>
            </a:pPr>
            <a:r>
              <a:rPr lang="ja-JP" altLang="en-US" sz="1600" dirty="0">
                <a:solidFill>
                  <a:srgbClr val="2E3558"/>
                </a:solidFill>
                <a:latin typeface="+mn-ea"/>
              </a:rPr>
              <a:t>内生的なリスクの例：量産技術の確立のハードル、経営判断や事業遂行の完遂に責任（と能力）を持つキーマンの辞任</a:t>
            </a:r>
            <a:endParaRPr lang="en-US" altLang="ja-JP" sz="1600" dirty="0">
              <a:solidFill>
                <a:srgbClr val="2E3558"/>
              </a:solidFill>
              <a:latin typeface="+mn-ea"/>
            </a:endParaRPr>
          </a:p>
        </p:txBody>
      </p:sp>
      <p:grpSp>
        <p:nvGrpSpPr>
          <p:cNvPr id="6" name="グループ化 5">
            <a:extLst>
              <a:ext uri="{FF2B5EF4-FFF2-40B4-BE49-F238E27FC236}">
                <a16:creationId xmlns:a16="http://schemas.microsoft.com/office/drawing/2014/main" id="{C0C7D3EE-8CBD-79DB-CF39-9B7B3906686B}"/>
              </a:ext>
            </a:extLst>
          </p:cNvPr>
          <p:cNvGrpSpPr/>
          <p:nvPr/>
        </p:nvGrpSpPr>
        <p:grpSpPr>
          <a:xfrm>
            <a:off x="765598" y="1204814"/>
            <a:ext cx="5184000" cy="288000"/>
            <a:chOff x="156000" y="1879963"/>
            <a:chExt cx="5760000" cy="288000"/>
          </a:xfrm>
        </p:grpSpPr>
        <p:sp>
          <p:nvSpPr>
            <p:cNvPr id="7" name="正方形/長方形 6">
              <a:extLst>
                <a:ext uri="{FF2B5EF4-FFF2-40B4-BE49-F238E27FC236}">
                  <a16:creationId xmlns:a16="http://schemas.microsoft.com/office/drawing/2014/main" id="{D2F1560C-8E5B-A004-C5F5-32D7492247C9}"/>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外生的なリスクと対応</a:t>
              </a:r>
              <a:endParaRPr kumimoji="1" lang="zh-TW" altLang="en-US" sz="1400" b="1" dirty="0">
                <a:solidFill>
                  <a:schemeClr val="tx1"/>
                </a:solidFill>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3E52C5B7-CD6E-2230-1589-4C96C71EBA3F}"/>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B9A71963-09DF-6C3A-4129-1E87FA4C1F3C}"/>
              </a:ext>
            </a:extLst>
          </p:cNvPr>
          <p:cNvGrpSpPr/>
          <p:nvPr/>
        </p:nvGrpSpPr>
        <p:grpSpPr>
          <a:xfrm>
            <a:off x="6204000" y="1204814"/>
            <a:ext cx="5184000" cy="288000"/>
            <a:chOff x="156000" y="1879963"/>
            <a:chExt cx="5760000" cy="288000"/>
          </a:xfrm>
        </p:grpSpPr>
        <p:sp>
          <p:nvSpPr>
            <p:cNvPr id="14" name="正方形/長方形 13">
              <a:extLst>
                <a:ext uri="{FF2B5EF4-FFF2-40B4-BE49-F238E27FC236}">
                  <a16:creationId xmlns:a16="http://schemas.microsoft.com/office/drawing/2014/main" id="{A2A35870-C4D3-046D-0DBA-A8754F72EC66}"/>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内生的なリスクと対応</a:t>
              </a:r>
              <a:endParaRPr kumimoji="1" lang="zh-TW" altLang="en-US" sz="1400" b="1" dirty="0">
                <a:solidFill>
                  <a:schemeClr val="tx1"/>
                </a:solidFill>
                <a:latin typeface="Meiryo UI" panose="020B0604030504040204" pitchFamily="50" charset="-128"/>
                <a:ea typeface="Meiryo UI" panose="020B0604030504040204" pitchFamily="50" charset="-128"/>
              </a:endParaRPr>
            </a:p>
          </p:txBody>
        </p:sp>
        <p:cxnSp>
          <p:nvCxnSpPr>
            <p:cNvPr id="15" name="直線コネクタ 14">
              <a:extLst>
                <a:ext uri="{FF2B5EF4-FFF2-40B4-BE49-F238E27FC236}">
                  <a16:creationId xmlns:a16="http://schemas.microsoft.com/office/drawing/2014/main" id="{8AE68C60-A96B-03C2-1DE6-51BFF2B8C66B}"/>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976002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marL="914400" indent="-914400" algn="ctr">
              <a:lnSpc>
                <a:spcPts val="6000"/>
              </a:lnSpc>
              <a:buFont typeface="+mj-lt"/>
              <a:buAutoNum type="arabicPeriod" startAt="3"/>
            </a:pPr>
            <a:r>
              <a:rPr kumimoji="1" lang="ja-JP" altLang="en-US" sz="5400" dirty="0">
                <a:solidFill>
                  <a:schemeClr val="tx1"/>
                </a:solidFill>
                <a:latin typeface="Meiryo UI" panose="020B0604030504040204" pitchFamily="50" charset="-128"/>
                <a:ea typeface="Meiryo UI" panose="020B0604030504040204" pitchFamily="50" charset="-128"/>
              </a:rPr>
              <a:t>排出削減への貢献</a:t>
            </a:r>
            <a:endParaRPr kumimoji="1" lang="en-US" sz="5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
        <p:nvSpPr>
          <p:cNvPr id="4" name="吹き出し: 四角形 48">
            <a:extLst>
              <a:ext uri="{FF2B5EF4-FFF2-40B4-BE49-F238E27FC236}">
                <a16:creationId xmlns:a16="http://schemas.microsoft.com/office/drawing/2014/main" id="{C1288A21-173C-53FA-0A41-782143441F4B}"/>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本ページは幹事会社のみ提出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Tree>
    <p:custDataLst>
      <p:tags r:id="rId1"/>
    </p:custDataLst>
    <p:extLst>
      <p:ext uri="{BB962C8B-B14F-4D97-AF65-F5344CB8AC3E}">
        <p14:creationId xmlns:p14="http://schemas.microsoft.com/office/powerpoint/2010/main" val="469894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1036668" y="346326"/>
            <a:ext cx="3448081" cy="348910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4000" dirty="0">
                <a:solidFill>
                  <a:schemeClr val="tx1"/>
                </a:solidFill>
                <a:latin typeface="Trebuchet MS" panose="020B0603020202020204" pitchFamily="34" charset="0"/>
                <a:ea typeface="Meiryo UI" panose="020B0604030504040204" pitchFamily="50" charset="-128"/>
              </a:rPr>
              <a:t> 目次</a:t>
            </a:r>
            <a:endParaRPr kumimoji="1" lang="en-US" sz="4000" dirty="0">
              <a:solidFill>
                <a:schemeClr val="tx1"/>
              </a:solidFill>
              <a:latin typeface="Trebuchet MS" panose="020B0603020202020204" pitchFamily="34" charset="0"/>
              <a:ea typeface="Meiryo UI" panose="020B0604030504040204" pitchFamily="50" charset="-128"/>
            </a:endParaRPr>
          </a:p>
        </p:txBody>
      </p:sp>
      <p:sp>
        <p:nvSpPr>
          <p:cNvPr id="24" name="Rectangle 23">
            <a:extLst>
              <a:ext uri="{FF2B5EF4-FFF2-40B4-BE49-F238E27FC236}">
                <a16:creationId xmlns:a16="http://schemas.microsoft.com/office/drawing/2014/main" id="{B8C00903-167C-46E5-9B21-3A4C805FC94F}"/>
              </a:ext>
            </a:extLst>
          </p:cNvPr>
          <p:cNvSpPr/>
          <p:nvPr/>
        </p:nvSpPr>
        <p:spPr>
          <a:xfrm>
            <a:off x="2656348" y="680013"/>
            <a:ext cx="6598528" cy="576099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 rIns="91440" bIns="0" numCol="1" spcCol="0" rtlCol="0" fromWordArt="0" anchor="t" anchorCtr="0" forceAA="0" compatLnSpc="1">
            <a:prstTxWarp prst="textNoShape">
              <a:avLst/>
            </a:prstTxWarp>
            <a:spAutoFit/>
          </a:bodyPr>
          <a:lstStyle/>
          <a:p>
            <a:pPr>
              <a:spcBef>
                <a:spcPts val="600"/>
              </a:spcBef>
            </a:pPr>
            <a:r>
              <a:rPr kumimoji="1" lang="en-US" altLang="ja-JP" sz="1400" dirty="0">
                <a:solidFill>
                  <a:schemeClr val="tx1"/>
                </a:solidFill>
                <a:latin typeface="Meiryo UI" panose="020B0604030504040204" pitchFamily="50" charset="-128"/>
                <a:ea typeface="Meiryo UI" panose="020B0604030504040204" pitchFamily="50" charset="-128"/>
              </a:rPr>
              <a:t>0.  </a:t>
            </a:r>
            <a:r>
              <a:rPr kumimoji="1" lang="ja-JP" altLang="en-US" sz="1400" dirty="0">
                <a:solidFill>
                  <a:schemeClr val="tx1"/>
                </a:solidFill>
                <a:latin typeface="Meiryo UI" panose="020B0604030504040204" pitchFamily="50" charset="-128"/>
                <a:ea typeface="Meiryo UI" panose="020B0604030504040204" pitchFamily="50" charset="-128"/>
              </a:rPr>
              <a:t>共同申請者内における各主体の役割分担</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342900" indent="-342900">
              <a:spcBef>
                <a:spcPts val="600"/>
              </a:spcBef>
              <a:buFont typeface="+mj-lt"/>
              <a:buAutoNum type="arabicPeriod"/>
            </a:pPr>
            <a:r>
              <a:rPr kumimoji="1" lang="ja-JP" altLang="en-US" sz="1400" dirty="0">
                <a:solidFill>
                  <a:schemeClr val="tx1"/>
                </a:solidFill>
                <a:latin typeface="Meiryo UI" panose="020B0604030504040204" pitchFamily="50" charset="-128"/>
                <a:ea typeface="Meiryo UI" panose="020B0604030504040204" pitchFamily="50" charset="-128"/>
              </a:rPr>
              <a:t>企業・事業概要</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）企業概要</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）事業概要</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42900" indent="-342900">
              <a:spcBef>
                <a:spcPts val="600"/>
              </a:spcBef>
              <a:buFont typeface="+mj-lt"/>
              <a:buAutoNum type="arabicPeriod" startAt="2"/>
            </a:pPr>
            <a:r>
              <a:rPr kumimoji="1" lang="ja-JP" altLang="en-US" sz="1400" dirty="0">
                <a:solidFill>
                  <a:schemeClr val="tx1"/>
                </a:solidFill>
                <a:latin typeface="Meiryo UI" panose="020B0604030504040204" pitchFamily="50" charset="-128"/>
                <a:ea typeface="Meiryo UI" panose="020B0604030504040204" pitchFamily="50" charset="-128"/>
              </a:rPr>
              <a:t>事業戦略・事業計画</a:t>
            </a:r>
            <a:endParaRPr lang="en-US" altLang="ja-JP" sz="1400" dirty="0">
              <a:solidFill>
                <a:schemeClr val="tx1"/>
              </a:solidFill>
              <a:latin typeface="Meiryo UI" panose="020B0604030504040204" pitchFamily="50" charset="-128"/>
              <a:ea typeface="Meiryo UI" panose="020B0604030504040204" pitchFamily="50" charset="-128"/>
              <a:cs typeface="Mangal" panose="02040503050203030202" pitchFamily="18" charset="0"/>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）事業環境変化に対する認識</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）製造拠点の選定理由</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ja-JP" altLang="en-US" sz="1100" dirty="0">
                <a:solidFill>
                  <a:schemeClr val="tx1"/>
                </a:solidFill>
                <a:latin typeface="Meiryo UI" panose="020B0604030504040204" pitchFamily="50" charset="-128"/>
                <a:ea typeface="Meiryo UI" panose="020B0604030504040204" pitchFamily="50" charset="-128"/>
              </a:rPr>
              <a:t>）事業の特徴・勝ち筋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4</a:t>
            </a:r>
            <a:r>
              <a:rPr kumimoji="1" lang="ja-JP" altLang="en-US" sz="1100" dirty="0">
                <a:solidFill>
                  <a:schemeClr val="tx1"/>
                </a:solidFill>
                <a:latin typeface="Meiryo UI" panose="020B0604030504040204" pitchFamily="50" charset="-128"/>
                <a:ea typeface="Meiryo UI" panose="020B0604030504040204" pitchFamily="50" charset="-128"/>
              </a:rPr>
              <a:t>）市場のセグメント・ターゲット</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）注力セグメント・ターゲットの選定理由</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6</a:t>
            </a:r>
            <a:r>
              <a:rPr kumimoji="1" lang="ja-JP" altLang="en-US" sz="1100" dirty="0">
                <a:solidFill>
                  <a:schemeClr val="tx1"/>
                </a:solidFill>
                <a:latin typeface="Meiryo UI" panose="020B0604030504040204" pitchFamily="50" charset="-128"/>
                <a:ea typeface="Meiryo UI" panose="020B0604030504040204" pitchFamily="50" charset="-128"/>
              </a:rPr>
              <a:t>）原料調達計画</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7</a:t>
            </a:r>
            <a:r>
              <a:rPr kumimoji="1" lang="ja-JP" altLang="en-US" sz="1100" dirty="0">
                <a:solidFill>
                  <a:schemeClr val="tx1"/>
                </a:solidFill>
                <a:latin typeface="Meiryo UI" panose="020B0604030504040204" pitchFamily="50" charset="-128"/>
                <a:ea typeface="Meiryo UI" panose="020B0604030504040204" pitchFamily="50" charset="-128"/>
              </a:rPr>
              <a:t>）原料調達</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オフテイカー獲得に向けた取組計画</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8</a:t>
            </a:r>
            <a:r>
              <a:rPr kumimoji="1" lang="ja-JP" altLang="en-US" sz="1100" dirty="0">
                <a:solidFill>
                  <a:schemeClr val="tx1"/>
                </a:solidFill>
                <a:latin typeface="Meiryo UI" panose="020B0604030504040204" pitchFamily="50" charset="-128"/>
                <a:ea typeface="Meiryo UI" panose="020B0604030504040204" pitchFamily="50" charset="-128"/>
              </a:rPr>
              <a:t>）供給サプライチェーンの強靱化に向けた取組</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9</a:t>
            </a:r>
            <a:r>
              <a:rPr kumimoji="1" lang="ja-JP" altLang="en-US" sz="1100" dirty="0">
                <a:solidFill>
                  <a:schemeClr val="tx1"/>
                </a:solidFill>
                <a:latin typeface="Meiryo UI" panose="020B0604030504040204" pitchFamily="50" charset="-128"/>
                <a:ea typeface="Meiryo UI" panose="020B0604030504040204" pitchFamily="50" charset="-128"/>
              </a:rPr>
              <a:t>）原料調達の確保・上流権益の獲得に向けた取組</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10</a:t>
            </a:r>
            <a:r>
              <a:rPr kumimoji="1" lang="ja-JP" altLang="en-US" sz="1100" dirty="0">
                <a:solidFill>
                  <a:schemeClr val="tx1"/>
                </a:solidFill>
                <a:latin typeface="Meiryo UI" panose="020B0604030504040204" pitchFamily="50" charset="-128"/>
                <a:ea typeface="Meiryo UI" panose="020B0604030504040204" pitchFamily="50" charset="-128"/>
              </a:rPr>
              <a:t>）海外需要の獲得に向けた取組</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11</a:t>
            </a:r>
            <a:r>
              <a:rPr kumimoji="1" lang="ja-JP" altLang="en-US" sz="1100" dirty="0">
                <a:solidFill>
                  <a:schemeClr val="tx1"/>
                </a:solidFill>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合成燃料等の次世代技術への展開に向けた取組</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12</a:t>
            </a:r>
            <a:r>
              <a:rPr kumimoji="1" lang="ja-JP" altLang="en-US" sz="1100" dirty="0">
                <a:solidFill>
                  <a:schemeClr val="tx1"/>
                </a:solidFill>
                <a:latin typeface="Meiryo UI" panose="020B0604030504040204" pitchFamily="50" charset="-128"/>
                <a:ea typeface="Meiryo UI" panose="020B0604030504040204" pitchFamily="50" charset="-128"/>
              </a:rPr>
              <a:t>）グリーンケミカル産業への展開に向けた取組</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13</a:t>
            </a:r>
            <a:r>
              <a:rPr kumimoji="1" lang="ja-JP" altLang="en-US" sz="1100" dirty="0">
                <a:solidFill>
                  <a:schemeClr val="tx1"/>
                </a:solidFill>
                <a:latin typeface="Meiryo UI" panose="020B0604030504040204" pitchFamily="50" charset="-128"/>
                <a:ea typeface="Meiryo UI" panose="020B0604030504040204" pitchFamily="50" charset="-128"/>
              </a:rPr>
              <a:t>）市場獲得に向けたルール形成戦略</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zh-TW" altLang="en-US" sz="1100" dirty="0">
                <a:solidFill>
                  <a:schemeClr val="tx1"/>
                </a:solidFill>
                <a:latin typeface="Meiryo UI" panose="020B0604030504040204" pitchFamily="50" charset="-128"/>
                <a:ea typeface="Meiryo UI" panose="020B0604030504040204" pitchFamily="50" charset="-128"/>
              </a:rPr>
              <a:t>（</a:t>
            </a:r>
            <a:r>
              <a:rPr kumimoji="1" lang="en-US" altLang="zh-TW" sz="1100" dirty="0">
                <a:solidFill>
                  <a:schemeClr val="tx1"/>
                </a:solidFill>
                <a:latin typeface="Meiryo UI" panose="020B0604030504040204" pitchFamily="50" charset="-128"/>
                <a:ea typeface="Meiryo UI" panose="020B0604030504040204" pitchFamily="50" charset="-128"/>
              </a:rPr>
              <a:t>14</a:t>
            </a:r>
            <a:r>
              <a:rPr kumimoji="1" lang="zh-TW" altLang="en-US" sz="1100" dirty="0">
                <a:solidFill>
                  <a:schemeClr val="tx1"/>
                </a:solidFill>
                <a:latin typeface="Meiryo UI" panose="020B0604030504040204" pitchFamily="50" charset="-128"/>
                <a:ea typeface="Meiryo UI" panose="020B0604030504040204" pitchFamily="50" charset="-128"/>
              </a:rPr>
              <a:t>）投資誘発効果</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15</a:t>
            </a:r>
            <a:r>
              <a:rPr kumimoji="1" lang="ja-JP" altLang="en-US" sz="1100" dirty="0">
                <a:solidFill>
                  <a:schemeClr val="tx1"/>
                </a:solidFill>
                <a:latin typeface="Meiryo UI" panose="020B0604030504040204" pitchFamily="50" charset="-128"/>
                <a:ea typeface="Meiryo UI" panose="020B0604030504040204" pitchFamily="50" charset="-128"/>
              </a:rPr>
              <a:t>）事業実施計画</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16</a:t>
            </a:r>
            <a:r>
              <a:rPr kumimoji="1" lang="ja-JP" altLang="en-US" sz="1100" dirty="0">
                <a:solidFill>
                  <a:schemeClr val="tx1"/>
                </a:solidFill>
                <a:latin typeface="Meiryo UI" panose="020B0604030504040204" pitchFamily="50" charset="-128"/>
                <a:ea typeface="Meiryo UI" panose="020B0604030504040204" pitchFamily="50" charset="-128"/>
              </a:rPr>
              <a:t>）商用生産開始に向けた計画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17</a:t>
            </a:r>
            <a:r>
              <a:rPr kumimoji="1" lang="ja-JP" altLang="en-US" sz="1100" dirty="0">
                <a:solidFill>
                  <a:schemeClr val="tx1"/>
                </a:solidFill>
                <a:latin typeface="Meiryo UI" panose="020B0604030504040204" pitchFamily="50" charset="-128"/>
                <a:ea typeface="Meiryo UI" panose="020B0604030504040204" pitchFamily="50" charset="-128"/>
              </a:rPr>
              <a:t>）将来の自立化に向けた計画</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18</a:t>
            </a:r>
            <a:r>
              <a:rPr kumimoji="1" lang="ja-JP" altLang="en-US" sz="1100" dirty="0">
                <a:solidFill>
                  <a:schemeClr val="tx1"/>
                </a:solidFill>
                <a:latin typeface="Meiryo UI" panose="020B0604030504040204" pitchFamily="50" charset="-128"/>
                <a:ea typeface="Meiryo UI" panose="020B0604030504040204" pitchFamily="50" charset="-128"/>
              </a:rPr>
              <a:t>）想定されるリスク要因と対処方針</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3" name="Rectangle 23">
            <a:extLst>
              <a:ext uri="{FF2B5EF4-FFF2-40B4-BE49-F238E27FC236}">
                <a16:creationId xmlns:a16="http://schemas.microsoft.com/office/drawing/2014/main" id="{93FDB642-FC39-C10E-AE73-579A48D26A06}"/>
              </a:ext>
            </a:extLst>
          </p:cNvPr>
          <p:cNvSpPr/>
          <p:nvPr/>
        </p:nvSpPr>
        <p:spPr>
          <a:xfrm>
            <a:off x="6938505" y="680012"/>
            <a:ext cx="4216827" cy="3114117"/>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 rIns="91440" bIns="0" numCol="1" spcCol="0" rtlCol="0" fromWordArt="0" anchor="t" anchorCtr="0" forceAA="0" compatLnSpc="1">
            <a:prstTxWarp prst="textNoShape">
              <a:avLst/>
            </a:prstTxWarp>
            <a:spAutoFit/>
          </a:bodyPr>
          <a:lstStyle/>
          <a:p>
            <a:pPr marL="342900" lvl="3" indent="-342900">
              <a:spcBef>
                <a:spcPts val="600"/>
              </a:spcBef>
              <a:buFont typeface="+mj-lt"/>
              <a:buAutoNum type="arabicPeriod" startAt="3"/>
            </a:pPr>
            <a:r>
              <a:rPr kumimoji="1" lang="ja-JP" altLang="en-US" sz="1400" dirty="0">
                <a:solidFill>
                  <a:schemeClr val="tx1"/>
                </a:solidFill>
                <a:latin typeface="Meiryo UI" panose="020B0604030504040204" pitchFamily="50" charset="-128"/>
                <a:ea typeface="Meiryo UI" panose="020B0604030504040204" pitchFamily="50" charset="-128"/>
              </a:rPr>
              <a:t>排出削減への貢献</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342900" lvl="3" indent="-342900">
              <a:spcBef>
                <a:spcPts val="600"/>
              </a:spcBef>
              <a:buFont typeface="+mj-lt"/>
              <a:buAutoNum type="arabicPeriod" startAt="4"/>
            </a:pPr>
            <a:r>
              <a:rPr kumimoji="1" lang="ja-JP" altLang="en-US" sz="1400" dirty="0">
                <a:solidFill>
                  <a:schemeClr val="tx1"/>
                </a:solidFill>
                <a:latin typeface="Meiryo UI" panose="020B0604030504040204" pitchFamily="50" charset="-128"/>
                <a:ea typeface="Meiryo UI" panose="020B0604030504040204" pitchFamily="50" charset="-128"/>
              </a:rPr>
              <a:t>民間企業のみでは投資判断が真に困難な事業への適格性</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zh-TW" altLang="en-US" sz="1100" dirty="0">
                <a:solidFill>
                  <a:schemeClr val="tx1"/>
                </a:solidFill>
                <a:latin typeface="Meiryo UI" panose="020B0604030504040204" pitchFamily="50" charset="-128"/>
                <a:ea typeface="Meiryo UI" panose="020B0604030504040204" pitchFamily="50" charset="-128"/>
              </a:rPr>
              <a:t>（</a:t>
            </a:r>
            <a:r>
              <a:rPr kumimoji="1" lang="en-US" altLang="zh-TW" sz="1100" dirty="0">
                <a:solidFill>
                  <a:schemeClr val="tx1"/>
                </a:solidFill>
                <a:latin typeface="Meiryo UI" panose="020B0604030504040204" pitchFamily="50" charset="-128"/>
                <a:ea typeface="Meiryo UI" panose="020B0604030504040204" pitchFamily="50" charset="-128"/>
              </a:rPr>
              <a:t>1</a:t>
            </a:r>
            <a:r>
              <a:rPr kumimoji="1" lang="zh-TW" altLang="en-US" sz="1100" dirty="0">
                <a:solidFill>
                  <a:schemeClr val="tx1"/>
                </a:solidFill>
                <a:latin typeface="Meiryo UI" panose="020B0604030504040204" pitchFamily="50" charset="-128"/>
                <a:ea typeface="Meiryo UI" panose="020B0604030504040204" pitchFamily="50" charset="-128"/>
              </a:rPr>
              <a:t>）経済的基準</a:t>
            </a:r>
          </a:p>
          <a:p>
            <a:pPr marL="266700">
              <a:spcBef>
                <a:spcPts val="600"/>
              </a:spcBef>
            </a:pPr>
            <a:r>
              <a:rPr kumimoji="1" lang="zh-TW" altLang="en-US" sz="1100" dirty="0">
                <a:solidFill>
                  <a:schemeClr val="tx1"/>
                </a:solidFill>
                <a:latin typeface="Meiryo UI" panose="020B0604030504040204" pitchFamily="50" charset="-128"/>
                <a:ea typeface="Meiryo UI" panose="020B0604030504040204" pitchFamily="50" charset="-128"/>
              </a:rPr>
              <a:t>（</a:t>
            </a:r>
            <a:r>
              <a:rPr kumimoji="1" lang="en-US" altLang="zh-TW" sz="1100" dirty="0">
                <a:solidFill>
                  <a:schemeClr val="tx1"/>
                </a:solidFill>
                <a:latin typeface="Meiryo UI" panose="020B0604030504040204" pitchFamily="50" charset="-128"/>
                <a:ea typeface="Meiryo UI" panose="020B0604030504040204" pitchFamily="50" charset="-128"/>
              </a:rPr>
              <a:t>2</a:t>
            </a:r>
            <a:r>
              <a:rPr kumimoji="1" lang="zh-TW" altLang="en-US" sz="1100" dirty="0">
                <a:solidFill>
                  <a:schemeClr val="tx1"/>
                </a:solidFill>
                <a:latin typeface="Meiryo UI" panose="020B0604030504040204" pitchFamily="50" charset="-128"/>
                <a:ea typeface="Meiryo UI" panose="020B0604030504040204" pitchFamily="50" charset="-128"/>
              </a:rPr>
              <a:t>）技術的基準</a:t>
            </a:r>
            <a:endParaRPr kumimoji="1" lang="en-US" altLang="zh-TW"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ja-JP" altLang="en-US" sz="1100" dirty="0">
                <a:solidFill>
                  <a:schemeClr val="tx1"/>
                </a:solidFill>
                <a:latin typeface="Meiryo UI" panose="020B0604030504040204" pitchFamily="50" charset="-128"/>
                <a:ea typeface="Meiryo UI" panose="020B0604030504040204" pitchFamily="50" charset="-128"/>
              </a:rPr>
              <a:t>）その他定性的基準</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342900" lvl="3" indent="-342900">
              <a:spcBef>
                <a:spcPts val="600"/>
              </a:spcBef>
              <a:buFont typeface="+mj-lt"/>
              <a:buAutoNum type="arabicPeriod" startAt="5"/>
            </a:pPr>
            <a:r>
              <a:rPr lang="ja-JP" altLang="en-US" sz="1400" dirty="0">
                <a:solidFill>
                  <a:schemeClr val="tx1"/>
                </a:solidFill>
                <a:latin typeface="Meiryo UI" panose="020B0604030504040204" pitchFamily="50" charset="-128"/>
                <a:ea typeface="Meiryo UI" panose="020B0604030504040204" pitchFamily="50" charset="-128"/>
                <a:cs typeface="Mangal" panose="02040503050203030202" pitchFamily="18" charset="0"/>
              </a:rPr>
              <a:t>経営層のコミット</a:t>
            </a: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）組織内の事業推進体制</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）経営者等の事業への関与</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ja-JP" altLang="en-US" sz="1100" dirty="0">
                <a:solidFill>
                  <a:schemeClr val="tx1"/>
                </a:solidFill>
                <a:latin typeface="Meiryo UI" panose="020B0604030504040204" pitchFamily="50" charset="-128"/>
                <a:ea typeface="Meiryo UI" panose="020B0604030504040204" pitchFamily="50" charset="-128"/>
              </a:rPr>
              <a:t>）事業推進体制の確保</a:t>
            </a:r>
          </a:p>
          <a:p>
            <a:pPr marL="266700">
              <a:spcBef>
                <a:spcPts val="600"/>
              </a:spcBef>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4</a:t>
            </a:r>
            <a:r>
              <a:rPr kumimoji="1" lang="ja-JP" altLang="en-US" sz="1100" dirty="0">
                <a:solidFill>
                  <a:schemeClr val="tx1"/>
                </a:solidFill>
                <a:latin typeface="Meiryo UI" panose="020B0604030504040204" pitchFamily="50" charset="-128"/>
                <a:ea typeface="Meiryo UI" panose="020B0604030504040204" pitchFamily="50" charset="-128"/>
              </a:rPr>
              <a:t>）経営戦略における事業の位置づけ</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42900" lvl="3" indent="-342900">
              <a:spcBef>
                <a:spcPts val="600"/>
              </a:spcBef>
              <a:buFont typeface="+mj-lt"/>
              <a:buAutoNum type="arabicPeriod" startAt="6"/>
            </a:pPr>
            <a:r>
              <a:rPr kumimoji="1" lang="ja-JP" altLang="en-US" sz="1400" dirty="0">
                <a:solidFill>
                  <a:schemeClr val="tx1"/>
                </a:solidFill>
                <a:latin typeface="Meiryo UI" panose="020B0604030504040204" pitchFamily="50" charset="-128"/>
                <a:ea typeface="Meiryo UI" panose="020B0604030504040204" pitchFamily="50" charset="-128"/>
              </a:rPr>
              <a:t>年度毎の事業費・補助金交付希望額</a:t>
            </a:r>
          </a:p>
        </p:txBody>
      </p:sp>
    </p:spTree>
    <p:custDataLst>
      <p:tags r:id="rId1"/>
    </p:custDataLst>
    <p:extLst>
      <p:ext uri="{BB962C8B-B14F-4D97-AF65-F5344CB8AC3E}">
        <p14:creationId xmlns:p14="http://schemas.microsoft.com/office/powerpoint/2010/main" val="711822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3</a:t>
            </a:r>
            <a:r>
              <a:rPr lang="ja-JP" altLang="en-US" sz="2000" dirty="0"/>
              <a:t>．排出削減への貢献／</a:t>
            </a:r>
            <a:r>
              <a:rPr kumimoji="1" lang="zh-TW" altLang="en-US" sz="2000" dirty="0"/>
              <a:t>本事業</a:t>
            </a:r>
            <a:r>
              <a:rPr kumimoji="1" lang="ja-JP" altLang="en-US" sz="2000" dirty="0"/>
              <a:t>による温室効果ガス排出削減効果</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dirty="0">
                <a:solidFill>
                  <a:schemeClr val="tx1"/>
                </a:solidFill>
              </a:rPr>
              <a:t>SAF</a:t>
            </a:r>
            <a:r>
              <a:rPr kumimoji="1" lang="ja-JP" altLang="en-US" dirty="0">
                <a:solidFill>
                  <a:schemeClr val="tx1"/>
                </a:solidFill>
              </a:rPr>
              <a:t>の製造・供給拡大による温室効果ガス削減率は、</a:t>
            </a:r>
            <a:r>
              <a:rPr kumimoji="1" lang="en-US" altLang="ja-JP" dirty="0">
                <a:solidFill>
                  <a:schemeClr val="tx1"/>
                </a:solidFill>
              </a:rPr>
              <a:t>xx</a:t>
            </a:r>
            <a:r>
              <a:rPr kumimoji="1" lang="ja-JP" altLang="en-US" dirty="0">
                <a:solidFill>
                  <a:schemeClr val="tx1"/>
                </a:solidFill>
              </a:rPr>
              <a:t>％削減を見込む</a:t>
            </a:r>
            <a:endParaRPr kumimoji="1" lang="en-US" dirty="0">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2F1EB6F5-0373-E99A-2D41-CA6EF3D6F3CD}"/>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
        <p:nvSpPr>
          <p:cNvPr id="5" name="TextBox 23">
            <a:extLst>
              <a:ext uri="{FF2B5EF4-FFF2-40B4-BE49-F238E27FC236}">
                <a16:creationId xmlns:a16="http://schemas.microsoft.com/office/drawing/2014/main" id="{2ABD909A-3F47-FA1C-4B6C-690EDD6CB302}"/>
              </a:ext>
            </a:extLst>
          </p:cNvPr>
          <p:cNvSpPr txBox="1"/>
          <p:nvPr/>
        </p:nvSpPr>
        <p:spPr>
          <a:xfrm>
            <a:off x="765598" y="6254021"/>
            <a:ext cx="9073974" cy="22860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en-US" altLang="ja-JP" sz="1000" dirty="0">
                <a:solidFill>
                  <a:schemeClr val="tx1"/>
                </a:solidFill>
              </a:rPr>
              <a:t>※1</a:t>
            </a:r>
            <a:r>
              <a:rPr lang="ja-JP" altLang="en-US" sz="1000" dirty="0">
                <a:solidFill>
                  <a:schemeClr val="tx1"/>
                </a:solidFill>
              </a:rPr>
              <a:t>　公募要領中の対象年度のことをいう　</a:t>
            </a:r>
            <a:endParaRPr lang="en-US" altLang="ja-JP" sz="1000" dirty="0">
              <a:solidFill>
                <a:schemeClr val="tx1"/>
              </a:solidFill>
            </a:endParaRPr>
          </a:p>
        </p:txBody>
      </p:sp>
      <p:sp>
        <p:nvSpPr>
          <p:cNvPr id="35" name="Rectangle 43">
            <a:extLst>
              <a:ext uri="{FF2B5EF4-FFF2-40B4-BE49-F238E27FC236}">
                <a16:creationId xmlns:a16="http://schemas.microsoft.com/office/drawing/2014/main" id="{B8EDFB08-89E6-B046-8AEF-6E2796128F77}"/>
              </a:ext>
            </a:extLst>
          </p:cNvPr>
          <p:cNvSpPr/>
          <p:nvPr/>
        </p:nvSpPr>
        <p:spPr>
          <a:xfrm>
            <a:off x="706894" y="1628300"/>
            <a:ext cx="5076000" cy="4377185"/>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r>
              <a:rPr lang="ja-JP" altLang="en-US" sz="1400" b="1" i="1" dirty="0">
                <a:solidFill>
                  <a:schemeClr val="tx1"/>
                </a:solidFill>
                <a:latin typeface="Meiryo UI" panose="020B0604030504040204" pitchFamily="50" charset="-128"/>
                <a:ea typeface="Meiryo UI" panose="020B0604030504040204" pitchFamily="50" charset="-128"/>
              </a:rPr>
              <a:t>（対象年度</a:t>
            </a:r>
            <a:r>
              <a:rPr lang="en-US" altLang="ja-JP" sz="1400" b="1" baseline="30000" dirty="0">
                <a:solidFill>
                  <a:schemeClr val="tx1"/>
                </a:solidFill>
                <a:latin typeface="Meiryo UI" panose="020B0604030504040204" pitchFamily="50" charset="-128"/>
                <a:ea typeface="Meiryo UI" panose="020B0604030504040204" pitchFamily="50" charset="-128"/>
              </a:rPr>
              <a:t>※1</a:t>
            </a:r>
            <a:r>
              <a:rPr lang="ja-JP" altLang="en-US" sz="1400" b="1" i="1" dirty="0">
                <a:solidFill>
                  <a:schemeClr val="tx1"/>
                </a:solidFill>
                <a:latin typeface="Meiryo UI" panose="020B0604030504040204" pitchFamily="50" charset="-128"/>
                <a:ea typeface="Meiryo UI" panose="020B0604030504040204" pitchFamily="50" charset="-128"/>
              </a:rPr>
              <a:t>）</a:t>
            </a:r>
            <a:endParaRPr lang="en-US" altLang="ja-JP" sz="1400" b="1" i="1"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dirty="0" err="1">
                <a:solidFill>
                  <a:schemeClr val="tx1"/>
                </a:solidFill>
                <a:latin typeface="Meiryo UI" panose="020B0604030504040204" pitchFamily="50" charset="-128"/>
                <a:ea typeface="Meiryo UI" panose="020B0604030504040204" pitchFamily="50" charset="-128"/>
              </a:rPr>
              <a:t>Xx</a:t>
            </a:r>
            <a:r>
              <a:rPr lang="ja-JP" altLang="en-US" sz="1400" dirty="0">
                <a:solidFill>
                  <a:schemeClr val="tx1"/>
                </a:solidFill>
                <a:latin typeface="Meiryo UI" panose="020B0604030504040204" pitchFamily="50" charset="-128"/>
                <a:ea typeface="Meiryo UI" panose="020B0604030504040204" pitchFamily="50" charset="-128"/>
              </a:rPr>
              <a:t>年度</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（原料）</a:t>
            </a:r>
            <a:endParaRPr lang="en-US" altLang="ja-JP" sz="1400" b="1"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原料</a:t>
            </a:r>
            <a:r>
              <a:rPr lang="en-US" altLang="ja-JP" sz="1400" dirty="0">
                <a:solidFill>
                  <a:schemeClr val="tx1"/>
                </a:solidFill>
                <a:latin typeface="Meiryo UI" panose="020B0604030504040204" pitchFamily="50" charset="-128"/>
                <a:ea typeface="Meiryo UI" panose="020B0604030504040204" pitchFamily="50" charset="-128"/>
              </a:rPr>
              <a:t>A</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t/</a:t>
            </a:r>
            <a:r>
              <a:rPr lang="ja-JP" altLang="en-US" sz="1400" dirty="0">
                <a:solidFill>
                  <a:schemeClr val="tx1"/>
                </a:solidFill>
                <a:latin typeface="Meiryo UI" panose="020B0604030504040204" pitchFamily="50" charset="-128"/>
                <a:ea typeface="Meiryo UI" panose="020B0604030504040204" pitchFamily="50" charset="-128"/>
              </a:rPr>
              <a:t>年</a:t>
            </a:r>
            <a:endParaRPr lang="en-US" altLang="ja-JP" sz="1400"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原料</a:t>
            </a:r>
            <a:r>
              <a:rPr lang="en-US" altLang="ja-JP" sz="1400" dirty="0">
                <a:solidFill>
                  <a:schemeClr val="tx1"/>
                </a:solidFill>
                <a:latin typeface="Meiryo UI" panose="020B0604030504040204" pitchFamily="50" charset="-128"/>
                <a:ea typeface="Meiryo UI" panose="020B0604030504040204" pitchFamily="50" charset="-128"/>
              </a:rPr>
              <a:t>B</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t/</a:t>
            </a:r>
            <a:r>
              <a:rPr lang="ja-JP" altLang="en-US" sz="1400" dirty="0">
                <a:solidFill>
                  <a:schemeClr val="tx1"/>
                </a:solidFill>
                <a:latin typeface="Meiryo UI" panose="020B0604030504040204" pitchFamily="50" charset="-128"/>
                <a:ea typeface="Meiryo UI" panose="020B0604030504040204" pitchFamily="50" charset="-128"/>
              </a:rPr>
              <a:t>年</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（生産品）</a:t>
            </a:r>
            <a:endParaRPr lang="en-US" altLang="ja-JP" sz="1400" b="1"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生産品</a:t>
            </a:r>
            <a:r>
              <a:rPr lang="en-US" altLang="ja-JP" sz="1400" dirty="0">
                <a:solidFill>
                  <a:schemeClr val="tx1"/>
                </a:solidFill>
                <a:latin typeface="Meiryo UI" panose="020B0604030504040204" pitchFamily="50" charset="-128"/>
                <a:ea typeface="Meiryo UI" panose="020B0604030504040204" pitchFamily="50" charset="-128"/>
              </a:rPr>
              <a:t>A</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t/</a:t>
            </a:r>
            <a:r>
              <a:rPr lang="ja-JP" altLang="en-US" sz="1400" dirty="0">
                <a:solidFill>
                  <a:schemeClr val="tx1"/>
                </a:solidFill>
                <a:latin typeface="Meiryo UI" panose="020B0604030504040204" pitchFamily="50" charset="-128"/>
                <a:ea typeface="Meiryo UI" panose="020B0604030504040204" pitchFamily="50" charset="-128"/>
              </a:rPr>
              <a:t>年</a:t>
            </a:r>
            <a:endParaRPr lang="en-US" altLang="ja-JP" sz="1400"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生産品</a:t>
            </a:r>
            <a:r>
              <a:rPr lang="en-US" altLang="ja-JP" sz="1400" dirty="0">
                <a:solidFill>
                  <a:schemeClr val="tx1"/>
                </a:solidFill>
                <a:latin typeface="Meiryo UI" panose="020B0604030504040204" pitchFamily="50" charset="-128"/>
                <a:ea typeface="Meiryo UI" panose="020B0604030504040204" pitchFamily="50" charset="-128"/>
              </a:rPr>
              <a:t>B</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t/</a:t>
            </a:r>
            <a:r>
              <a:rPr lang="ja-JP" altLang="en-US" sz="1400" dirty="0">
                <a:solidFill>
                  <a:schemeClr val="tx1"/>
                </a:solidFill>
                <a:latin typeface="Meiryo UI" panose="020B0604030504040204" pitchFamily="50" charset="-128"/>
                <a:ea typeface="Meiryo UI" panose="020B0604030504040204" pitchFamily="50" charset="-128"/>
              </a:rPr>
              <a:t>年</a:t>
            </a:r>
            <a:endParaRPr lang="en-US" altLang="ja-JP" sz="1400" dirty="0">
              <a:solidFill>
                <a:schemeClr val="tx1"/>
              </a:solidFill>
              <a:latin typeface="Meiryo UI" panose="020B0604030504040204" pitchFamily="50" charset="-128"/>
              <a:ea typeface="Meiryo UI" panose="020B0604030504040204" pitchFamily="50" charset="-128"/>
            </a:endParaRPr>
          </a:p>
          <a:p>
            <a:pPr marL="323850" lvl="1">
              <a:buClr>
                <a:schemeClr val="tx2"/>
              </a:buClr>
              <a:buSzPct val="100000"/>
            </a:pPr>
            <a:endParaRPr lang="en-US" altLang="ja-JP" sz="1400" dirty="0">
              <a:solidFill>
                <a:schemeClr val="tx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400" b="1" dirty="0">
                <a:solidFill>
                  <a:schemeClr val="tx1"/>
                </a:solidFill>
                <a:latin typeface="Meiryo UI" panose="020B0604030504040204" pitchFamily="50" charset="-128"/>
                <a:ea typeface="Meiryo UI" panose="020B0604030504040204" pitchFamily="50" charset="-128"/>
              </a:rPr>
              <a:t>（温室効果ガス削減率・量）</a:t>
            </a:r>
            <a:endParaRPr lang="en-US" altLang="ja-JP" sz="1400" b="1"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xxtCO</a:t>
            </a:r>
            <a:r>
              <a:rPr lang="en-US" altLang="ja-JP" sz="1400" baseline="-25000" dirty="0">
                <a:solidFill>
                  <a:schemeClr val="tx1"/>
                </a:solidFill>
                <a:latin typeface="Meiryo UI" panose="020B0604030504040204" pitchFamily="50" charset="-128"/>
                <a:ea typeface="Meiryo UI" panose="020B0604030504040204" pitchFamily="50" charset="-128"/>
              </a:rPr>
              <a:t>2</a:t>
            </a:r>
            <a:r>
              <a:rPr lang="en-US" altLang="ja-JP" sz="1400" dirty="0">
                <a:solidFill>
                  <a:schemeClr val="tx1"/>
                </a:solidFill>
                <a:latin typeface="Meiryo UI" panose="020B0604030504040204" pitchFamily="50" charset="-128"/>
                <a:ea typeface="Meiryo UI" panose="020B0604030504040204" pitchFamily="50" charset="-128"/>
              </a:rPr>
              <a:t>e/</a:t>
            </a:r>
            <a:r>
              <a:rPr lang="ja-JP" altLang="en-US" sz="1400" dirty="0">
                <a:solidFill>
                  <a:schemeClr val="tx1"/>
                </a:solidFill>
                <a:latin typeface="Meiryo UI" panose="020B0604030504040204" pitchFamily="50" charset="-128"/>
                <a:ea typeface="Meiryo UI" panose="020B0604030504040204" pitchFamily="50" charset="-128"/>
              </a:rPr>
              <a:t>年削減</a:t>
            </a:r>
            <a:br>
              <a:rPr lang="en-US" altLang="ja-JP" sz="1400" dirty="0">
                <a:solidFill>
                  <a:schemeClr val="tx1"/>
                </a:solidFill>
                <a:latin typeface="Meiryo UI" panose="020B0604030504040204" pitchFamily="50" charset="-128"/>
                <a:ea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xx</a:t>
            </a:r>
            <a:r>
              <a:rPr lang="ja-JP" altLang="en-US" sz="1400" dirty="0">
                <a:solidFill>
                  <a:schemeClr val="tx1"/>
                </a:solidFill>
                <a:latin typeface="Meiryo UI" panose="020B0604030504040204" pitchFamily="50" charset="-128"/>
                <a:ea typeface="Meiryo UI" panose="020B0604030504040204" pitchFamily="50" charset="-128"/>
              </a:rPr>
              <a:t>年度比</a:t>
            </a:r>
            <a:r>
              <a:rPr lang="en-US" altLang="ja-JP" sz="1400" dirty="0">
                <a:solidFill>
                  <a:schemeClr val="tx1"/>
                </a:solidFill>
                <a:latin typeface="Meiryo UI" panose="020B0604030504040204" pitchFamily="50" charset="-128"/>
                <a:ea typeface="Meiryo UI" panose="020B0604030504040204" pitchFamily="50" charset="-128"/>
              </a:rPr>
              <a:t>xx%</a:t>
            </a:r>
            <a:r>
              <a:rPr lang="ja-JP" altLang="en-US" sz="1400" dirty="0">
                <a:solidFill>
                  <a:schemeClr val="tx1"/>
                </a:solidFill>
                <a:latin typeface="Meiryo UI" panose="020B0604030504040204" pitchFamily="50" charset="-128"/>
                <a:ea typeface="Meiryo UI" panose="020B0604030504040204" pitchFamily="50" charset="-128"/>
              </a:rPr>
              <a:t>減）</a:t>
            </a:r>
            <a:endParaRPr lang="en-US" altLang="ja-JP" sz="1400" dirty="0">
              <a:solidFill>
                <a:schemeClr val="tx1"/>
              </a:solidFill>
              <a:latin typeface="Meiryo UI" panose="020B0604030504040204" pitchFamily="50" charset="-128"/>
              <a:ea typeface="Meiryo UI" panose="020B0604030504040204" pitchFamily="50" charset="-128"/>
            </a:endParaRPr>
          </a:p>
          <a:p>
            <a:pPr marL="323850" lvl="1">
              <a:buClr>
                <a:schemeClr val="tx2"/>
              </a:buClr>
              <a:buSzPct val="100000"/>
            </a:pP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（排出削減に向けた取組）</a:t>
            </a:r>
            <a:endParaRPr lang="en-US" altLang="ja-JP" sz="1400" b="1"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xxx</a:t>
            </a:r>
          </a:p>
          <a:p>
            <a:pPr marL="539750" lvl="1" indent="-215900">
              <a:buClr>
                <a:schemeClr val="tx2"/>
              </a:buClr>
              <a:buSzPct val="100000"/>
              <a:buFont typeface="Trebuchet MS" panose="020B0603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xxx</a:t>
            </a:r>
          </a:p>
          <a:p>
            <a:pPr marL="539750"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4" name="Rectangle 43">
            <a:extLst>
              <a:ext uri="{FF2B5EF4-FFF2-40B4-BE49-F238E27FC236}">
                <a16:creationId xmlns:a16="http://schemas.microsoft.com/office/drawing/2014/main" id="{53F2F895-E970-2AC2-E6E9-B11F40FAA7DC}"/>
              </a:ext>
            </a:extLst>
          </p:cNvPr>
          <p:cNvSpPr/>
          <p:nvPr/>
        </p:nvSpPr>
        <p:spPr>
          <a:xfrm>
            <a:off x="6239438" y="1583848"/>
            <a:ext cx="5184000" cy="4377185"/>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r>
              <a:rPr lang="ja-JP" altLang="en-US" sz="1400" b="1" i="1" dirty="0">
                <a:solidFill>
                  <a:schemeClr val="tx1"/>
                </a:solidFill>
                <a:latin typeface="Meiryo UI" panose="020B0604030504040204" pitchFamily="50" charset="-128"/>
                <a:ea typeface="Meiryo UI" panose="020B0604030504040204" pitchFamily="50" charset="-128"/>
              </a:rPr>
              <a:t>（導出過程）</a:t>
            </a:r>
            <a:endParaRPr lang="en-US" altLang="ja-JP" sz="1400" b="1" i="1"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r>
              <a:rPr lang="en-US" altLang="ja-JP" sz="1400" dirty="0" err="1">
                <a:solidFill>
                  <a:schemeClr val="tx1"/>
                </a:solidFill>
                <a:latin typeface="Meiryo UI" panose="020B0604030504040204" pitchFamily="50" charset="-128"/>
                <a:ea typeface="Meiryo UI" panose="020B0604030504040204" pitchFamily="50" charset="-128"/>
              </a:rPr>
              <a:t>Xxx</a:t>
            </a: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xxx</a:t>
            </a: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46038" lvl="1">
              <a:buClr>
                <a:schemeClr val="tx2"/>
              </a:buClr>
              <a:buSzPct val="100000"/>
            </a:pPr>
            <a:r>
              <a:rPr lang="ja-JP" altLang="en-US" sz="1400" b="1" i="1" dirty="0">
                <a:solidFill>
                  <a:schemeClr val="tx1"/>
                </a:solidFill>
                <a:latin typeface="Meiryo UI" panose="020B0604030504040204" pitchFamily="50" charset="-128"/>
                <a:ea typeface="Meiryo UI" panose="020B0604030504040204" pitchFamily="50" charset="-128"/>
              </a:rPr>
              <a:t>（出典）</a:t>
            </a: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r>
              <a:rPr lang="en-US" altLang="ja-JP" sz="1400" dirty="0" err="1">
                <a:solidFill>
                  <a:schemeClr val="tx1"/>
                </a:solidFill>
                <a:latin typeface="Meiryo UI" panose="020B0604030504040204" pitchFamily="50" charset="-128"/>
                <a:ea typeface="Meiryo UI" panose="020B0604030504040204" pitchFamily="50" charset="-128"/>
              </a:rPr>
              <a:t>Xxx</a:t>
            </a: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r>
              <a:rPr lang="en-US" altLang="ja-JP" sz="1400" dirty="0">
                <a:solidFill>
                  <a:schemeClr val="tx1"/>
                </a:solidFill>
                <a:latin typeface="Meiryo UI" panose="020B0604030504040204" pitchFamily="50" charset="-128"/>
                <a:ea typeface="Meiryo UI" panose="020B0604030504040204" pitchFamily="50" charset="-128"/>
              </a:rPr>
              <a:t>xxx</a:t>
            </a: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pPr marL="261938" lvl="1" indent="-215900">
              <a:buClr>
                <a:schemeClr val="tx2"/>
              </a:buClr>
              <a:buSzPct val="100000"/>
              <a:buFont typeface="Trebuchet MS" panose="020B0603020202020204" pitchFamily="34" charset="0"/>
              <a:buChar char="•"/>
            </a:pP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55211EF9-E065-BD92-157A-6430625008F3}"/>
              </a:ext>
            </a:extLst>
          </p:cNvPr>
          <p:cNvGrpSpPr/>
          <p:nvPr/>
        </p:nvGrpSpPr>
        <p:grpSpPr>
          <a:xfrm>
            <a:off x="765598" y="1204814"/>
            <a:ext cx="5184000" cy="288000"/>
            <a:chOff x="156000" y="1879963"/>
            <a:chExt cx="5760000" cy="288000"/>
          </a:xfrm>
        </p:grpSpPr>
        <p:sp>
          <p:nvSpPr>
            <p:cNvPr id="8" name="正方形/長方形 7">
              <a:extLst>
                <a:ext uri="{FF2B5EF4-FFF2-40B4-BE49-F238E27FC236}">
                  <a16:creationId xmlns:a16="http://schemas.microsoft.com/office/drawing/2014/main" id="{4F5EA1B1-EEF9-7498-549A-435EF5389456}"/>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i="1" dirty="0">
                  <a:solidFill>
                    <a:schemeClr val="tx1"/>
                  </a:solidFill>
                  <a:latin typeface="Meiryo UI" panose="020B0604030504040204" pitchFamily="50" charset="-128"/>
                  <a:ea typeface="Meiryo UI" panose="020B0604030504040204" pitchFamily="50" charset="-128"/>
                </a:rPr>
                <a:t>商用生産時の温室効果ガス</a:t>
              </a:r>
              <a:r>
                <a:rPr kumimoji="1" lang="ja-JP" altLang="en-US" sz="1400" b="1" dirty="0">
                  <a:solidFill>
                    <a:schemeClr val="tx1"/>
                  </a:solidFill>
                  <a:latin typeface="Meiryo UI" panose="020B0604030504040204" pitchFamily="50" charset="-128"/>
                  <a:ea typeface="Meiryo UI" panose="020B0604030504040204" pitchFamily="50" charset="-128"/>
                </a:rPr>
                <a:t>排出削減効果</a:t>
              </a:r>
            </a:p>
          </p:txBody>
        </p:sp>
        <p:cxnSp>
          <p:nvCxnSpPr>
            <p:cNvPr id="9" name="直線コネクタ 8">
              <a:extLst>
                <a:ext uri="{FF2B5EF4-FFF2-40B4-BE49-F238E27FC236}">
                  <a16:creationId xmlns:a16="http://schemas.microsoft.com/office/drawing/2014/main" id="{4C5FBECA-0D5D-B7E8-AAA3-A12122297A60}"/>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9">
            <a:extLst>
              <a:ext uri="{FF2B5EF4-FFF2-40B4-BE49-F238E27FC236}">
                <a16:creationId xmlns:a16="http://schemas.microsoft.com/office/drawing/2014/main" id="{2C115DE4-2B71-9783-E223-B2A7699A0E61}"/>
              </a:ext>
            </a:extLst>
          </p:cNvPr>
          <p:cNvGrpSpPr/>
          <p:nvPr/>
        </p:nvGrpSpPr>
        <p:grpSpPr>
          <a:xfrm>
            <a:off x="6239438" y="1204814"/>
            <a:ext cx="5184000" cy="288000"/>
            <a:chOff x="156000" y="1879963"/>
            <a:chExt cx="5760000" cy="288000"/>
          </a:xfrm>
        </p:grpSpPr>
        <p:sp>
          <p:nvSpPr>
            <p:cNvPr id="11" name="正方形/長方形 10">
              <a:extLst>
                <a:ext uri="{FF2B5EF4-FFF2-40B4-BE49-F238E27FC236}">
                  <a16:creationId xmlns:a16="http://schemas.microsoft.com/office/drawing/2014/main" id="{2B733642-F0C2-B231-8EB7-22909FD7657B}"/>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導出根拠</a:t>
              </a:r>
            </a:p>
          </p:txBody>
        </p:sp>
        <p:cxnSp>
          <p:nvCxnSpPr>
            <p:cNvPr id="12" name="直線コネクタ 11">
              <a:extLst>
                <a:ext uri="{FF2B5EF4-FFF2-40B4-BE49-F238E27FC236}">
                  <a16:creationId xmlns:a16="http://schemas.microsoft.com/office/drawing/2014/main" id="{ADA2FBCA-B4B8-B5B4-8291-85D008CB67E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4" name="TextBox 51">
            <a:extLst>
              <a:ext uri="{FF2B5EF4-FFF2-40B4-BE49-F238E27FC236}">
                <a16:creationId xmlns:a16="http://schemas.microsoft.com/office/drawing/2014/main" id="{3B0B5B6B-5A16-296E-C5E7-BA3F916085D5}"/>
              </a:ext>
            </a:extLst>
          </p:cNvPr>
          <p:cNvSpPr txBox="1"/>
          <p:nvPr/>
        </p:nvSpPr>
        <p:spPr>
          <a:xfrm>
            <a:off x="2470894" y="1666473"/>
            <a:ext cx="3312000" cy="4075132"/>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400" dirty="0">
                <a:solidFill>
                  <a:srgbClr val="2E3558"/>
                </a:solidFill>
                <a:latin typeface="+mn-ea"/>
              </a:rPr>
              <a:t>商用生産時の</a:t>
            </a:r>
            <a:r>
              <a:rPr lang="ja-JP" altLang="en-US" sz="1400" b="1" u="sng" dirty="0">
                <a:solidFill>
                  <a:srgbClr val="2E3558"/>
                </a:solidFill>
                <a:latin typeface="+mn-ea"/>
              </a:rPr>
              <a:t>原材料調達から製造・</a:t>
            </a:r>
            <a:endParaRPr lang="en-US" altLang="ja-JP" sz="1400" b="1" u="sng" dirty="0">
              <a:solidFill>
                <a:srgbClr val="2E3558"/>
              </a:solidFill>
              <a:latin typeface="+mn-ea"/>
            </a:endParaRPr>
          </a:p>
          <a:p>
            <a:pPr marL="85725" indent="3175"/>
            <a:r>
              <a:rPr lang="ja-JP" altLang="en-US" sz="1400" b="1" u="sng" dirty="0">
                <a:solidFill>
                  <a:srgbClr val="2E3558"/>
                </a:solidFill>
                <a:latin typeface="+mn-ea"/>
              </a:rPr>
              <a:t>廃棄までのライフサイクル全体での温室</a:t>
            </a:r>
            <a:endParaRPr lang="en-US" altLang="ja-JP" sz="1400" b="1" u="sng" dirty="0">
              <a:solidFill>
                <a:srgbClr val="2E3558"/>
              </a:solidFill>
              <a:latin typeface="+mn-ea"/>
            </a:endParaRPr>
          </a:p>
          <a:p>
            <a:pPr marL="85725" indent="3175"/>
            <a:r>
              <a:rPr lang="ja-JP" altLang="en-US" sz="1400" b="1" u="sng" dirty="0">
                <a:solidFill>
                  <a:srgbClr val="2E3558"/>
                </a:solidFill>
                <a:latin typeface="+mn-ea"/>
              </a:rPr>
              <a:t>効果ガス排出削減</a:t>
            </a:r>
            <a:r>
              <a:rPr lang="ja-JP" altLang="en-US" sz="1400" dirty="0">
                <a:solidFill>
                  <a:srgbClr val="2E3558"/>
                </a:solidFill>
                <a:latin typeface="+mn-ea"/>
              </a:rPr>
              <a:t>に向けてどのような</a:t>
            </a:r>
            <a:endParaRPr lang="en-US" altLang="ja-JP" sz="1400" dirty="0">
              <a:solidFill>
                <a:srgbClr val="2E3558"/>
              </a:solidFill>
              <a:latin typeface="+mn-ea"/>
            </a:endParaRPr>
          </a:p>
          <a:p>
            <a:pPr marL="85725" indent="3175"/>
            <a:r>
              <a:rPr lang="ja-JP" altLang="en-US" sz="1400" dirty="0">
                <a:solidFill>
                  <a:srgbClr val="2E3558"/>
                </a:solidFill>
                <a:latin typeface="+mn-ea"/>
              </a:rPr>
              <a:t>取組を予定しているかを記載ください</a:t>
            </a:r>
            <a:endParaRPr lang="en-US" altLang="ja-JP" sz="1400" dirty="0">
              <a:solidFill>
                <a:srgbClr val="2E3558"/>
              </a:solidFill>
              <a:latin typeface="+mn-ea"/>
            </a:endParaRPr>
          </a:p>
          <a:p>
            <a:pPr marL="85725" indent="3175"/>
            <a:endParaRPr lang="en-US" altLang="ja-JP" sz="1400" dirty="0">
              <a:solidFill>
                <a:srgbClr val="2E3558"/>
              </a:solidFill>
              <a:latin typeface="+mn-ea"/>
            </a:endParaRPr>
          </a:p>
          <a:p>
            <a:pPr marL="85725" indent="3175"/>
            <a:r>
              <a:rPr lang="ja-JP" altLang="en-US" sz="1400" dirty="0">
                <a:solidFill>
                  <a:srgbClr val="2E3558"/>
                </a:solidFill>
                <a:latin typeface="+mn-ea"/>
              </a:rPr>
              <a:t>温室効果ガス削減量の算出においては、</a:t>
            </a:r>
            <a:endParaRPr lang="en-US" altLang="ja-JP" sz="1400" dirty="0">
              <a:solidFill>
                <a:srgbClr val="2E3558"/>
              </a:solidFill>
              <a:latin typeface="+mn-ea"/>
            </a:endParaRPr>
          </a:p>
          <a:p>
            <a:pPr marL="85725" indent="3175"/>
            <a:r>
              <a:rPr lang="en-US" altLang="ja-JP" sz="1400" dirty="0">
                <a:solidFill>
                  <a:srgbClr val="2E3558"/>
                </a:solidFill>
                <a:latin typeface="+mn-ea"/>
              </a:rPr>
              <a:t>CORSIA</a:t>
            </a:r>
            <a:r>
              <a:rPr lang="ja-JP" altLang="en-US" sz="1400" dirty="0">
                <a:solidFill>
                  <a:srgbClr val="2E3558"/>
                </a:solidFill>
                <a:latin typeface="+mn-ea"/>
              </a:rPr>
              <a:t>の方法論に沿ってください。</a:t>
            </a:r>
            <a:endParaRPr lang="en-US" altLang="ja-JP" sz="1400" dirty="0">
              <a:solidFill>
                <a:srgbClr val="2E3558"/>
              </a:solidFill>
              <a:latin typeface="+mn-ea"/>
            </a:endParaRPr>
          </a:p>
          <a:p>
            <a:pPr marL="85725" indent="3175"/>
            <a:r>
              <a:rPr lang="ja-JP" altLang="en-US" sz="1400" dirty="0">
                <a:solidFill>
                  <a:srgbClr val="2E3558"/>
                </a:solidFill>
                <a:latin typeface="+mn-ea"/>
              </a:rPr>
              <a:t>例えば、以下の確認観点などを踏まえ、</a:t>
            </a:r>
            <a:endParaRPr lang="en-US" altLang="ja-JP" sz="1400" dirty="0">
              <a:solidFill>
                <a:srgbClr val="2E3558"/>
              </a:solidFill>
              <a:latin typeface="+mn-ea"/>
            </a:endParaRPr>
          </a:p>
          <a:p>
            <a:pPr marL="85725" indent="3175"/>
            <a:r>
              <a:rPr lang="ja-JP" altLang="en-US" sz="1400" dirty="0">
                <a:solidFill>
                  <a:srgbClr val="2E3558"/>
                </a:solidFill>
                <a:latin typeface="+mn-ea"/>
              </a:rPr>
              <a:t>適切な算出をお願いいたします。</a:t>
            </a:r>
            <a:endParaRPr lang="en-US" altLang="ja-JP" sz="1400" dirty="0">
              <a:solidFill>
                <a:srgbClr val="2E3558"/>
              </a:solidFill>
              <a:latin typeface="+mn-ea"/>
            </a:endParaRPr>
          </a:p>
          <a:p>
            <a:pPr marL="85725" indent="3175"/>
            <a:r>
              <a:rPr lang="ja-JP" altLang="en-US" sz="1400" dirty="0">
                <a:solidFill>
                  <a:srgbClr val="2E3558"/>
                </a:solidFill>
                <a:latin typeface="+mn-ea"/>
              </a:rPr>
              <a:t>・</a:t>
            </a:r>
            <a:r>
              <a:rPr lang="en-US" altLang="ja-JP" sz="1400" dirty="0">
                <a:solidFill>
                  <a:srgbClr val="2E3558"/>
                </a:solidFill>
                <a:latin typeface="+mn-ea"/>
              </a:rPr>
              <a:t>core LCA</a:t>
            </a:r>
            <a:r>
              <a:rPr lang="ja-JP" altLang="en-US" sz="1400" dirty="0">
                <a:solidFill>
                  <a:srgbClr val="2E3558"/>
                </a:solidFill>
                <a:latin typeface="+mn-ea"/>
              </a:rPr>
              <a:t>を実測するか、デフォルト値を使用するか（参考ＵＲＬの</a:t>
            </a:r>
            <a:r>
              <a:rPr lang="en-US" altLang="ja-JP" sz="1400" dirty="0">
                <a:solidFill>
                  <a:srgbClr val="2E3558"/>
                </a:solidFill>
                <a:latin typeface="+mn-ea"/>
              </a:rPr>
              <a:t>P.4</a:t>
            </a:r>
            <a:r>
              <a:rPr lang="ja-JP" altLang="en-US" sz="1400" dirty="0">
                <a:solidFill>
                  <a:srgbClr val="2E3558"/>
                </a:solidFill>
                <a:latin typeface="+mn-ea"/>
              </a:rPr>
              <a:t>など）</a:t>
            </a:r>
            <a:endParaRPr lang="en-US" altLang="ja-JP" sz="1400" dirty="0">
              <a:solidFill>
                <a:srgbClr val="2E3558"/>
              </a:solidFill>
              <a:latin typeface="+mn-ea"/>
            </a:endParaRPr>
          </a:p>
          <a:p>
            <a:pPr marL="85725" indent="3175"/>
            <a:r>
              <a:rPr lang="ja-JP" altLang="en-US" sz="1400" dirty="0">
                <a:solidFill>
                  <a:srgbClr val="2E3558"/>
                </a:solidFill>
                <a:latin typeface="+mn-ea"/>
              </a:rPr>
              <a:t>・</a:t>
            </a:r>
            <a:r>
              <a:rPr lang="en-US" altLang="ja-JP" sz="1400" dirty="0">
                <a:solidFill>
                  <a:srgbClr val="2E3558"/>
                </a:solidFill>
                <a:latin typeface="+mn-ea"/>
              </a:rPr>
              <a:t>ILUC</a:t>
            </a:r>
            <a:r>
              <a:rPr lang="ja-JP" altLang="en-US" sz="1400" dirty="0">
                <a:solidFill>
                  <a:srgbClr val="2E3558"/>
                </a:solidFill>
                <a:latin typeface="+mn-ea"/>
              </a:rPr>
              <a:t>のデフォルト値を使用するか、</a:t>
            </a:r>
            <a:r>
              <a:rPr lang="en-US" altLang="ja-JP" sz="1400" dirty="0">
                <a:solidFill>
                  <a:srgbClr val="2E3558"/>
                </a:solidFill>
                <a:latin typeface="+mn-ea"/>
              </a:rPr>
              <a:t>ILUC</a:t>
            </a:r>
            <a:r>
              <a:rPr lang="ja-JP" altLang="en-US" sz="1400" dirty="0">
                <a:solidFill>
                  <a:srgbClr val="2E3558"/>
                </a:solidFill>
                <a:latin typeface="+mn-ea"/>
              </a:rPr>
              <a:t>の算定は不要か、</a:t>
            </a:r>
            <a:r>
              <a:rPr lang="en-US" altLang="ja-JP" sz="1400" dirty="0">
                <a:solidFill>
                  <a:srgbClr val="2E3558"/>
                </a:solidFill>
                <a:latin typeface="+mn-ea"/>
              </a:rPr>
              <a:t>DLUC</a:t>
            </a:r>
            <a:r>
              <a:rPr lang="ja-JP" altLang="en-US" sz="1400" dirty="0">
                <a:solidFill>
                  <a:srgbClr val="2E3558"/>
                </a:solidFill>
                <a:latin typeface="+mn-ea"/>
              </a:rPr>
              <a:t>の算出が必要か（</a:t>
            </a:r>
            <a:r>
              <a:rPr lang="en-US" altLang="ja-JP" sz="1400" dirty="0">
                <a:solidFill>
                  <a:srgbClr val="2E3558"/>
                </a:solidFill>
                <a:latin typeface="+mn-ea"/>
              </a:rPr>
              <a:t>P.6</a:t>
            </a:r>
            <a:r>
              <a:rPr lang="ja-JP" altLang="en-US" sz="1400" dirty="0">
                <a:solidFill>
                  <a:srgbClr val="2E3558"/>
                </a:solidFill>
                <a:latin typeface="+mn-ea"/>
              </a:rPr>
              <a:t>）</a:t>
            </a:r>
            <a:endParaRPr lang="en-US" altLang="ja-JP" sz="1400" dirty="0">
              <a:solidFill>
                <a:srgbClr val="2E3558"/>
              </a:solidFill>
              <a:latin typeface="+mn-ea"/>
            </a:endParaRPr>
          </a:p>
          <a:p>
            <a:pPr marL="85725" indent="3175"/>
            <a:endParaRPr lang="en-US" altLang="ja-JP" sz="1400" dirty="0">
              <a:solidFill>
                <a:srgbClr val="2E3558"/>
              </a:solidFill>
              <a:latin typeface="+mn-ea"/>
            </a:endParaRPr>
          </a:p>
          <a:p>
            <a:pPr marL="85725" indent="3175"/>
            <a:r>
              <a:rPr lang="en-US" altLang="ja-JP" sz="1400" dirty="0">
                <a:solidFill>
                  <a:srgbClr val="2E3558"/>
                </a:solidFill>
                <a:latin typeface="+mn-ea"/>
              </a:rPr>
              <a:t>※</a:t>
            </a:r>
            <a:r>
              <a:rPr lang="ja-JP" altLang="en-US" sz="1400" dirty="0">
                <a:solidFill>
                  <a:srgbClr val="2E3558"/>
                </a:solidFill>
                <a:latin typeface="+mn-ea"/>
              </a:rPr>
              <a:t>参考</a:t>
            </a:r>
            <a:r>
              <a:rPr lang="en-US" altLang="ja-JP" sz="1400" dirty="0">
                <a:solidFill>
                  <a:srgbClr val="2E3558"/>
                </a:solidFill>
                <a:latin typeface="+mn-ea"/>
              </a:rPr>
              <a:t>URL</a:t>
            </a:r>
          </a:p>
          <a:p>
            <a:pPr marL="85725" indent="3175"/>
            <a:r>
              <a:rPr lang="en-US" altLang="ja-JP" sz="1400" dirty="0">
                <a:latin typeface="+mn-ea"/>
                <a:hlinkClick r:id="rId3"/>
              </a:rPr>
              <a:t>ICAO document 07 - Methodology for Actual Life Cycle Emissions - March 2024.pdf</a:t>
            </a:r>
            <a:endParaRPr lang="ja-JP" altLang="en-US" sz="1400" dirty="0">
              <a:solidFill>
                <a:srgbClr val="2E3558"/>
              </a:solidFill>
              <a:latin typeface="+mn-ea"/>
            </a:endParaRPr>
          </a:p>
        </p:txBody>
      </p:sp>
      <p:sp>
        <p:nvSpPr>
          <p:cNvPr id="16" name="TextBox 51">
            <a:extLst>
              <a:ext uri="{FF2B5EF4-FFF2-40B4-BE49-F238E27FC236}">
                <a16:creationId xmlns:a16="http://schemas.microsoft.com/office/drawing/2014/main" id="{878A382A-7FE5-45C3-F19A-78F79FF78AAB}"/>
              </a:ext>
            </a:extLst>
          </p:cNvPr>
          <p:cNvSpPr txBox="1"/>
          <p:nvPr/>
        </p:nvSpPr>
        <p:spPr>
          <a:xfrm>
            <a:off x="8039302" y="4934857"/>
            <a:ext cx="3384136" cy="80998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600" dirty="0">
                <a:solidFill>
                  <a:srgbClr val="2E3558"/>
                </a:solidFill>
                <a:latin typeface="+mn-ea"/>
              </a:rPr>
              <a:t>排出原単位の出典・データベース元等を記載ください</a:t>
            </a:r>
          </a:p>
        </p:txBody>
      </p:sp>
      <p:sp>
        <p:nvSpPr>
          <p:cNvPr id="3" name="TextBox 51">
            <a:extLst>
              <a:ext uri="{FF2B5EF4-FFF2-40B4-BE49-F238E27FC236}">
                <a16:creationId xmlns:a16="http://schemas.microsoft.com/office/drawing/2014/main" id="{E8BA34BB-DF65-4933-43C4-1D21D9326245}"/>
              </a:ext>
            </a:extLst>
          </p:cNvPr>
          <p:cNvSpPr txBox="1"/>
          <p:nvPr/>
        </p:nvSpPr>
        <p:spPr>
          <a:xfrm>
            <a:off x="8039302" y="1666473"/>
            <a:ext cx="3384136" cy="2094294"/>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600" dirty="0">
                <a:solidFill>
                  <a:srgbClr val="2E3558"/>
                </a:solidFill>
                <a:latin typeface="+mn-ea"/>
              </a:rPr>
              <a:t>エネルギー消費量やそれに対する排出原単位（排出量を示す係数）を基に、排出削減量を導出した計算式を記載ください</a:t>
            </a:r>
            <a:endParaRPr lang="en-US" altLang="ja-JP" sz="1600" dirty="0">
              <a:solidFill>
                <a:srgbClr val="2E3558"/>
              </a:solidFill>
              <a:latin typeface="+mn-ea"/>
            </a:endParaRPr>
          </a:p>
          <a:p>
            <a:pPr marL="371475" indent="-285750">
              <a:buFont typeface="Arial" panose="020B0604020202020204" pitchFamily="34" charset="0"/>
              <a:buChar char="•"/>
            </a:pPr>
            <a:r>
              <a:rPr lang="ja-JP" altLang="en-US" sz="1600" dirty="0">
                <a:solidFill>
                  <a:srgbClr val="2E3558"/>
                </a:solidFill>
                <a:latin typeface="+mn-ea"/>
              </a:rPr>
              <a:t>また、上記算出において用いた評価手法とその評価手法を選択した理由も記載ください</a:t>
            </a:r>
          </a:p>
        </p:txBody>
      </p:sp>
    </p:spTree>
    <p:extLst>
      <p:ext uri="{BB962C8B-B14F-4D97-AF65-F5344CB8AC3E}">
        <p14:creationId xmlns:p14="http://schemas.microsoft.com/office/powerpoint/2010/main" val="1481847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774720" y="1827160"/>
            <a:ext cx="10598331"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marL="914400" indent="-914400" algn="ctr">
              <a:lnSpc>
                <a:spcPts val="6000"/>
              </a:lnSpc>
              <a:buFont typeface="+mj-lt"/>
              <a:buAutoNum type="arabicPeriod" startAt="4"/>
            </a:pPr>
            <a:r>
              <a:rPr kumimoji="1" lang="ja-JP" altLang="en-US" sz="5400" dirty="0">
                <a:solidFill>
                  <a:schemeClr val="tx1"/>
                </a:solidFill>
                <a:latin typeface="Meiryo UI" panose="020B0604030504040204" pitchFamily="50" charset="-128"/>
                <a:ea typeface="Meiryo UI" panose="020B0604030504040204" pitchFamily="50" charset="-128"/>
              </a:rPr>
              <a:t>民間企業のみでは投資判断が</a:t>
            </a:r>
            <a:br>
              <a:rPr kumimoji="1" lang="en-US" altLang="ja-JP" sz="5400" dirty="0">
                <a:solidFill>
                  <a:schemeClr val="tx1"/>
                </a:solidFill>
                <a:latin typeface="Meiryo UI" panose="020B0604030504040204" pitchFamily="50" charset="-128"/>
                <a:ea typeface="Meiryo UI" panose="020B0604030504040204" pitchFamily="50" charset="-128"/>
              </a:rPr>
            </a:br>
            <a:r>
              <a:rPr kumimoji="1" lang="ja-JP" altLang="en-US" sz="5400" dirty="0">
                <a:solidFill>
                  <a:schemeClr val="tx1"/>
                </a:solidFill>
                <a:latin typeface="Meiryo UI" panose="020B0604030504040204" pitchFamily="50" charset="-128"/>
                <a:ea typeface="Meiryo UI" panose="020B0604030504040204" pitchFamily="50" charset="-128"/>
              </a:rPr>
              <a:t>真に困難な事業への適格性</a:t>
            </a:r>
            <a:endParaRPr kumimoji="1" lang="en-US" sz="5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
        <p:nvSpPr>
          <p:cNvPr id="4" name="吹き出し: 四角形 48">
            <a:extLst>
              <a:ext uri="{FF2B5EF4-FFF2-40B4-BE49-F238E27FC236}">
                <a16:creationId xmlns:a16="http://schemas.microsoft.com/office/drawing/2014/main" id="{6FD590BE-1B23-E679-BEA9-79B9AAC6357F}"/>
              </a:ext>
            </a:extLst>
          </p:cNvPr>
          <p:cNvSpPr/>
          <p:nvPr/>
        </p:nvSpPr>
        <p:spPr>
          <a:xfrm flipH="1">
            <a:off x="8584263" y="172646"/>
            <a:ext cx="3434499" cy="754144"/>
          </a:xfrm>
          <a:prstGeom prst="wedgeRectCallout">
            <a:avLst>
              <a:gd name="adj1" fmla="val 49946"/>
              <a:gd name="adj2" fmla="val -20"/>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本ページは幹事会社のみ提出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Tree>
    <p:custDataLst>
      <p:tags r:id="rId1"/>
    </p:custDataLst>
    <p:extLst>
      <p:ext uri="{BB962C8B-B14F-4D97-AF65-F5344CB8AC3E}">
        <p14:creationId xmlns:p14="http://schemas.microsoft.com/office/powerpoint/2010/main" val="3596224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2">
            <a:extLst>
              <a:ext uri="{FF2B5EF4-FFF2-40B4-BE49-F238E27FC236}">
                <a16:creationId xmlns:a16="http://schemas.microsoft.com/office/drawing/2014/main" id="{BBC3EA99-7C85-BB5F-F52E-0A85A34CE4DE}"/>
              </a:ext>
            </a:extLst>
          </p:cNvPr>
          <p:cNvCxnSpPr>
            <a:cxnSpLocks/>
          </p:cNvCxnSpPr>
          <p:nvPr/>
        </p:nvCxnSpPr>
        <p:spPr>
          <a:xfrm>
            <a:off x="765599" y="1833495"/>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34">
            <a:extLst>
              <a:ext uri="{FF2B5EF4-FFF2-40B4-BE49-F238E27FC236}">
                <a16:creationId xmlns:a16="http://schemas.microsoft.com/office/drawing/2014/main" id="{49B661E2-6A69-7566-6A43-D4F8CF92D1D4}"/>
              </a:ext>
            </a:extLst>
          </p:cNvPr>
          <p:cNvSpPr txBox="1"/>
          <p:nvPr/>
        </p:nvSpPr>
        <p:spPr>
          <a:xfrm>
            <a:off x="765598" y="1578059"/>
            <a:ext cx="1279835"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基準</a:t>
            </a:r>
            <a:endParaRPr kumimoji="1" lang="en-US" sz="1200" b="1">
              <a:solidFill>
                <a:schemeClr val="tx1"/>
              </a:solidFill>
              <a:latin typeface="Meiryo UI" panose="020B0604030504040204" pitchFamily="50" charset="-128"/>
              <a:ea typeface="Meiryo UI" panose="020B0604030504040204" pitchFamily="50" charset="-128"/>
            </a:endParaRPr>
          </a:p>
        </p:txBody>
      </p:sp>
      <p:sp>
        <p:nvSpPr>
          <p:cNvPr id="8" name="TextBox 39">
            <a:extLst>
              <a:ext uri="{FF2B5EF4-FFF2-40B4-BE49-F238E27FC236}">
                <a16:creationId xmlns:a16="http://schemas.microsoft.com/office/drawing/2014/main" id="{53A6AB8E-4744-5005-C9A5-04D2E0DB34B2}"/>
              </a:ext>
            </a:extLst>
          </p:cNvPr>
          <p:cNvSpPr txBox="1"/>
          <p:nvPr/>
        </p:nvSpPr>
        <p:spPr>
          <a:xfrm>
            <a:off x="765598" y="1894564"/>
            <a:ext cx="1279835" cy="1044000"/>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IRR</a:t>
            </a:r>
          </a:p>
          <a:p>
            <a:pPr>
              <a:tabLst>
                <a:tab pos="177800" algn="l"/>
              </a:tabLst>
            </a:pPr>
            <a:r>
              <a:rPr kumimoji="1" lang="en-US" altLang="ja-JP" sz="1050">
                <a:solidFill>
                  <a:schemeClr val="tx1"/>
                </a:solidFill>
                <a:latin typeface="Meiryo UI" panose="020B0604030504040204" pitchFamily="50" charset="-128"/>
                <a:ea typeface="Meiryo UI" panose="020B0604030504040204" pitchFamily="50" charset="-128"/>
              </a:rPr>
              <a:t>※	Equity IRR</a:t>
            </a: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	Project IRR</a:t>
            </a:r>
            <a:r>
              <a:rPr kumimoji="1" lang="ja-JP" altLang="en-US" sz="1050">
                <a:solidFill>
                  <a:schemeClr val="tx1"/>
                </a:solidFill>
                <a:latin typeface="Meiryo UI" panose="020B0604030504040204" pitchFamily="50" charset="-128"/>
                <a:ea typeface="Meiryo UI" panose="020B0604030504040204" pitchFamily="50" charset="-128"/>
              </a:rPr>
              <a:t>の</a:t>
            </a:r>
            <a:br>
              <a:rPr kumimoji="1" lang="en-US" altLang="ja-JP" sz="1050">
                <a:solidFill>
                  <a:schemeClr val="tx1"/>
                </a:solidFill>
                <a:latin typeface="Meiryo UI" panose="020B0604030504040204" pitchFamily="50" charset="-128"/>
                <a:ea typeface="Meiryo UI" panose="020B0604030504040204" pitchFamily="50" charset="-128"/>
              </a:rPr>
            </a:b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いずれに該当す</a:t>
            </a: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るか明記すること</a:t>
            </a:r>
            <a:endParaRPr kumimoji="1" lang="en-US" sz="1050">
              <a:solidFill>
                <a:schemeClr val="tx1"/>
              </a:solidFill>
              <a:latin typeface="Meiryo UI" panose="020B0604030504040204" pitchFamily="50" charset="-128"/>
              <a:ea typeface="Meiryo UI" panose="020B0604030504040204" pitchFamily="50" charset="-128"/>
            </a:endParaRPr>
          </a:p>
        </p:txBody>
      </p:sp>
      <p:sp>
        <p:nvSpPr>
          <p:cNvPr id="12" name="TextBox 40">
            <a:extLst>
              <a:ext uri="{FF2B5EF4-FFF2-40B4-BE49-F238E27FC236}">
                <a16:creationId xmlns:a16="http://schemas.microsoft.com/office/drawing/2014/main" id="{D5E4CAE6-1F7E-ECE6-BB86-2B6A803A66A6}"/>
              </a:ext>
            </a:extLst>
          </p:cNvPr>
          <p:cNvSpPr txBox="1"/>
          <p:nvPr/>
        </p:nvSpPr>
        <p:spPr>
          <a:xfrm>
            <a:off x="765598" y="3038259"/>
            <a:ext cx="1279835" cy="1044000"/>
          </a:xfrm>
          <a:prstGeom prst="rect">
            <a:avLst/>
          </a:prstGeom>
          <a:solidFill>
            <a:schemeClr val="bg1">
              <a:lumMod val="8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投資回収期間</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4</a:t>
            </a:r>
            <a:r>
              <a:rPr lang="ja-JP" altLang="en-US" sz="2000" dirty="0"/>
              <a:t>．民間企業のみでは投資判断が真に困難な事業への適格性／</a:t>
            </a:r>
            <a:r>
              <a:rPr kumimoji="1" lang="ja-JP" altLang="en-US" sz="2000" dirty="0"/>
              <a:t>（</a:t>
            </a:r>
            <a:r>
              <a:rPr kumimoji="1" lang="en-US" altLang="ja-JP" sz="2000" dirty="0"/>
              <a:t>1</a:t>
            </a:r>
            <a:r>
              <a:rPr kumimoji="1" lang="ja-JP" altLang="en-US" sz="2000" dirty="0"/>
              <a:t>）経済的基準</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補助を前提としない場合は</a:t>
            </a:r>
            <a:r>
              <a:rPr kumimoji="1" lang="en-US" altLang="ja-JP">
                <a:solidFill>
                  <a:schemeClr val="tx1"/>
                </a:solidFill>
              </a:rPr>
              <a:t>xx</a:t>
            </a:r>
            <a:r>
              <a:rPr kumimoji="1" lang="ja-JP" altLang="en-US">
                <a:solidFill>
                  <a:schemeClr val="tx1"/>
                </a:solidFill>
              </a:rPr>
              <a:t>であったが、補助対象となることで</a:t>
            </a:r>
            <a:r>
              <a:rPr kumimoji="1" lang="en-US" altLang="ja-JP">
                <a:solidFill>
                  <a:schemeClr val="tx1"/>
                </a:solidFill>
              </a:rPr>
              <a:t>xx</a:t>
            </a:r>
            <a:r>
              <a:rPr kumimoji="1" lang="ja-JP" altLang="en-US">
                <a:solidFill>
                  <a:schemeClr val="tx1"/>
                </a:solidFill>
              </a:rPr>
              <a:t>となる見込み</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F3F17CBE-0B58-6E89-706C-E4C1F4A27E3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14" name="Straight Connector 22">
            <a:extLst>
              <a:ext uri="{FF2B5EF4-FFF2-40B4-BE49-F238E27FC236}">
                <a16:creationId xmlns:a16="http://schemas.microsoft.com/office/drawing/2014/main" id="{CA40F6C2-2C0E-5583-53DE-4539681073A6}"/>
              </a:ext>
            </a:extLst>
          </p:cNvPr>
          <p:cNvCxnSpPr>
            <a:cxnSpLocks/>
          </p:cNvCxnSpPr>
          <p:nvPr/>
        </p:nvCxnSpPr>
        <p:spPr>
          <a:xfrm>
            <a:off x="2193419" y="1833495"/>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TextBox 34">
            <a:extLst>
              <a:ext uri="{FF2B5EF4-FFF2-40B4-BE49-F238E27FC236}">
                <a16:creationId xmlns:a16="http://schemas.microsoft.com/office/drawing/2014/main" id="{D24EFBCA-7A77-6324-EC29-5A0D032E476F}"/>
              </a:ext>
            </a:extLst>
          </p:cNvPr>
          <p:cNvSpPr txBox="1"/>
          <p:nvPr/>
        </p:nvSpPr>
        <p:spPr>
          <a:xfrm>
            <a:off x="2193419" y="1578059"/>
            <a:ext cx="1279835"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補助がない場合</a:t>
            </a:r>
            <a:endParaRPr kumimoji="1" lang="zh-TW" altLang="en-US" sz="1200" b="1">
              <a:solidFill>
                <a:schemeClr val="tx1"/>
              </a:solidFill>
              <a:latin typeface="Meiryo UI" panose="020B0604030504040204" pitchFamily="50" charset="-128"/>
              <a:ea typeface="Meiryo UI" panose="020B0604030504040204" pitchFamily="50" charset="-128"/>
            </a:endParaRPr>
          </a:p>
        </p:txBody>
      </p:sp>
      <p:sp>
        <p:nvSpPr>
          <p:cNvPr id="16" name="TextBox 39">
            <a:extLst>
              <a:ext uri="{FF2B5EF4-FFF2-40B4-BE49-F238E27FC236}">
                <a16:creationId xmlns:a16="http://schemas.microsoft.com/office/drawing/2014/main" id="{4E69EAF5-CFA0-1C47-C2EA-A50AD868B5C5}"/>
              </a:ext>
            </a:extLst>
          </p:cNvPr>
          <p:cNvSpPr txBox="1"/>
          <p:nvPr/>
        </p:nvSpPr>
        <p:spPr>
          <a:xfrm>
            <a:off x="2193419" y="1894564"/>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7" name="TextBox 40">
            <a:extLst>
              <a:ext uri="{FF2B5EF4-FFF2-40B4-BE49-F238E27FC236}">
                <a16:creationId xmlns:a16="http://schemas.microsoft.com/office/drawing/2014/main" id="{463DCCC9-0BE3-4849-8F9B-A7ECE32F5EAC}"/>
              </a:ext>
            </a:extLst>
          </p:cNvPr>
          <p:cNvSpPr txBox="1"/>
          <p:nvPr/>
        </p:nvSpPr>
        <p:spPr>
          <a:xfrm>
            <a:off x="2193419" y="3038259"/>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2" name="Straight Connector 22">
            <a:extLst>
              <a:ext uri="{FF2B5EF4-FFF2-40B4-BE49-F238E27FC236}">
                <a16:creationId xmlns:a16="http://schemas.microsoft.com/office/drawing/2014/main" id="{B45667A8-95E8-3636-DCD4-BC1AC5347DB0}"/>
              </a:ext>
            </a:extLst>
          </p:cNvPr>
          <p:cNvCxnSpPr>
            <a:cxnSpLocks/>
          </p:cNvCxnSpPr>
          <p:nvPr/>
        </p:nvCxnSpPr>
        <p:spPr>
          <a:xfrm>
            <a:off x="3578897" y="1833495"/>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3" name="TextBox 34">
            <a:extLst>
              <a:ext uri="{FF2B5EF4-FFF2-40B4-BE49-F238E27FC236}">
                <a16:creationId xmlns:a16="http://schemas.microsoft.com/office/drawing/2014/main" id="{B0404232-819A-E4A3-4D0D-6F90F0F7585D}"/>
              </a:ext>
            </a:extLst>
          </p:cNvPr>
          <p:cNvSpPr txBox="1"/>
          <p:nvPr/>
        </p:nvSpPr>
        <p:spPr>
          <a:xfrm>
            <a:off x="3578897" y="1578059"/>
            <a:ext cx="1279835"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補助がある場合</a:t>
            </a:r>
            <a:endParaRPr kumimoji="1" lang="zh-TW" altLang="en-US" sz="1200" b="1">
              <a:solidFill>
                <a:schemeClr val="tx1"/>
              </a:solidFill>
              <a:latin typeface="Meiryo UI" panose="020B0604030504040204" pitchFamily="50" charset="-128"/>
              <a:ea typeface="Meiryo UI" panose="020B0604030504040204" pitchFamily="50" charset="-128"/>
            </a:endParaRPr>
          </a:p>
        </p:txBody>
      </p:sp>
      <p:sp>
        <p:nvSpPr>
          <p:cNvPr id="24" name="TextBox 39">
            <a:extLst>
              <a:ext uri="{FF2B5EF4-FFF2-40B4-BE49-F238E27FC236}">
                <a16:creationId xmlns:a16="http://schemas.microsoft.com/office/drawing/2014/main" id="{BACE2BB9-06B6-4364-F157-DBE7F39F368E}"/>
              </a:ext>
            </a:extLst>
          </p:cNvPr>
          <p:cNvSpPr txBox="1"/>
          <p:nvPr/>
        </p:nvSpPr>
        <p:spPr>
          <a:xfrm>
            <a:off x="3578897" y="1894564"/>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5" name="TextBox 40">
            <a:extLst>
              <a:ext uri="{FF2B5EF4-FFF2-40B4-BE49-F238E27FC236}">
                <a16:creationId xmlns:a16="http://schemas.microsoft.com/office/drawing/2014/main" id="{5CA606AE-A7B0-D4CD-6AA3-FC1EDE32E013}"/>
              </a:ext>
            </a:extLst>
          </p:cNvPr>
          <p:cNvSpPr txBox="1"/>
          <p:nvPr/>
        </p:nvSpPr>
        <p:spPr>
          <a:xfrm>
            <a:off x="3578897" y="3038259"/>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7" name="Straight Connector 22">
            <a:extLst>
              <a:ext uri="{FF2B5EF4-FFF2-40B4-BE49-F238E27FC236}">
                <a16:creationId xmlns:a16="http://schemas.microsoft.com/office/drawing/2014/main" id="{7FD102AB-D069-68F1-0FB6-FE1881BE0184}"/>
              </a:ext>
            </a:extLst>
          </p:cNvPr>
          <p:cNvCxnSpPr>
            <a:cxnSpLocks/>
          </p:cNvCxnSpPr>
          <p:nvPr/>
        </p:nvCxnSpPr>
        <p:spPr>
          <a:xfrm>
            <a:off x="4964375" y="1833495"/>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8" name="TextBox 34">
            <a:extLst>
              <a:ext uri="{FF2B5EF4-FFF2-40B4-BE49-F238E27FC236}">
                <a16:creationId xmlns:a16="http://schemas.microsoft.com/office/drawing/2014/main" id="{BBB90D36-10CB-D03B-7CC5-08C914D441E1}"/>
              </a:ext>
            </a:extLst>
          </p:cNvPr>
          <p:cNvSpPr txBox="1"/>
          <p:nvPr/>
        </p:nvSpPr>
        <p:spPr>
          <a:xfrm>
            <a:off x="4964375" y="1578059"/>
            <a:ext cx="1279835"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自社の基準値</a:t>
            </a:r>
            <a:endParaRPr kumimoji="1" lang="zh-TW" altLang="en-US" sz="1200" b="1">
              <a:solidFill>
                <a:schemeClr val="tx1"/>
              </a:solidFill>
              <a:latin typeface="Meiryo UI" panose="020B0604030504040204" pitchFamily="50" charset="-128"/>
              <a:ea typeface="Meiryo UI" panose="020B0604030504040204" pitchFamily="50" charset="-128"/>
            </a:endParaRPr>
          </a:p>
        </p:txBody>
      </p:sp>
      <p:sp>
        <p:nvSpPr>
          <p:cNvPr id="29" name="TextBox 39">
            <a:extLst>
              <a:ext uri="{FF2B5EF4-FFF2-40B4-BE49-F238E27FC236}">
                <a16:creationId xmlns:a16="http://schemas.microsoft.com/office/drawing/2014/main" id="{617F5AE3-1EB6-7CF8-5CD4-71E0605AAB96}"/>
              </a:ext>
            </a:extLst>
          </p:cNvPr>
          <p:cNvSpPr txBox="1"/>
          <p:nvPr/>
        </p:nvSpPr>
        <p:spPr>
          <a:xfrm>
            <a:off x="4964374" y="1898662"/>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0" name="TextBox 40">
            <a:extLst>
              <a:ext uri="{FF2B5EF4-FFF2-40B4-BE49-F238E27FC236}">
                <a16:creationId xmlns:a16="http://schemas.microsoft.com/office/drawing/2014/main" id="{F811B640-2A69-B230-DC9D-1CC41E59AC0E}"/>
              </a:ext>
            </a:extLst>
          </p:cNvPr>
          <p:cNvSpPr txBox="1"/>
          <p:nvPr/>
        </p:nvSpPr>
        <p:spPr>
          <a:xfrm>
            <a:off x="4964375" y="3038259"/>
            <a:ext cx="1279835"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34" name="Straight Connector 22">
            <a:extLst>
              <a:ext uri="{FF2B5EF4-FFF2-40B4-BE49-F238E27FC236}">
                <a16:creationId xmlns:a16="http://schemas.microsoft.com/office/drawing/2014/main" id="{AE9FBFA3-B87D-2B33-D372-6A858D93D2B2}"/>
              </a:ext>
            </a:extLst>
          </p:cNvPr>
          <p:cNvCxnSpPr>
            <a:cxnSpLocks/>
          </p:cNvCxnSpPr>
          <p:nvPr/>
        </p:nvCxnSpPr>
        <p:spPr>
          <a:xfrm>
            <a:off x="6349853" y="1833495"/>
            <a:ext cx="506874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783D534-D2F6-4E0C-0C16-74CE0C2AC8A8}"/>
              </a:ext>
            </a:extLst>
          </p:cNvPr>
          <p:cNvSpPr txBox="1"/>
          <p:nvPr/>
        </p:nvSpPr>
        <p:spPr>
          <a:xfrm>
            <a:off x="6349853" y="1578059"/>
            <a:ext cx="5068749"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200" b="1">
                <a:solidFill>
                  <a:schemeClr val="tx1"/>
                </a:solidFill>
                <a:latin typeface="Meiryo UI" panose="020B0604030504040204" pitchFamily="50" charset="-128"/>
                <a:ea typeface="Meiryo UI" panose="020B0604030504040204" pitchFamily="50" charset="-128"/>
              </a:rPr>
              <a:t>導出過程（計算式により、定量的に記載すること）</a:t>
            </a:r>
            <a:endParaRPr kumimoji="1" lang="zh-TW" altLang="en-US" sz="1200" b="1">
              <a:solidFill>
                <a:schemeClr val="tx1"/>
              </a:solidFill>
              <a:latin typeface="Meiryo UI" panose="020B0604030504040204" pitchFamily="50" charset="-128"/>
              <a:ea typeface="Meiryo UI" panose="020B0604030504040204" pitchFamily="50" charset="-128"/>
            </a:endParaRPr>
          </a:p>
        </p:txBody>
      </p:sp>
      <p:sp>
        <p:nvSpPr>
          <p:cNvPr id="36" name="TextBox 39">
            <a:extLst>
              <a:ext uri="{FF2B5EF4-FFF2-40B4-BE49-F238E27FC236}">
                <a16:creationId xmlns:a16="http://schemas.microsoft.com/office/drawing/2014/main" id="{61D88752-68A7-D0DD-077E-83AFF48E7C33}"/>
              </a:ext>
            </a:extLst>
          </p:cNvPr>
          <p:cNvSpPr txBox="1"/>
          <p:nvPr/>
        </p:nvSpPr>
        <p:spPr>
          <a:xfrm>
            <a:off x="6349853" y="1894564"/>
            <a:ext cx="5076000"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7" name="TextBox 40">
            <a:extLst>
              <a:ext uri="{FF2B5EF4-FFF2-40B4-BE49-F238E27FC236}">
                <a16:creationId xmlns:a16="http://schemas.microsoft.com/office/drawing/2014/main" id="{DEFBEA9D-F973-A617-A537-6B1854320136}"/>
              </a:ext>
            </a:extLst>
          </p:cNvPr>
          <p:cNvSpPr txBox="1"/>
          <p:nvPr/>
        </p:nvSpPr>
        <p:spPr>
          <a:xfrm>
            <a:off x="6349853" y="3038259"/>
            <a:ext cx="5076000" cy="1044000"/>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4B881E6-EBEE-039A-1363-7227A4CBA30F}"/>
              </a:ext>
            </a:extLst>
          </p:cNvPr>
          <p:cNvSpPr/>
          <p:nvPr/>
        </p:nvSpPr>
        <p:spPr>
          <a:xfrm>
            <a:off x="6436486" y="3986851"/>
            <a:ext cx="4716000" cy="270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審査基</a:t>
            </a:r>
            <a:r>
              <a:rPr kumimoji="1" lang="ja-JP" altLang="en-US" sz="1400" strike="sngStrike">
                <a:solidFill>
                  <a:schemeClr val="tx1"/>
                </a:solidFill>
                <a:latin typeface="Meiryo UI" panose="020B0604030504040204" pitchFamily="50" charset="-128"/>
                <a:ea typeface="Meiryo UI" panose="020B0604030504040204" pitchFamily="50" charset="-128"/>
              </a:rPr>
              <a:t>準</a:t>
            </a:r>
            <a:r>
              <a:rPr kumimoji="1" lang="ja-JP" altLang="en-US" sz="1400">
                <a:solidFill>
                  <a:schemeClr val="tx1"/>
                </a:solidFill>
                <a:latin typeface="Meiryo UI" panose="020B0604030504040204" pitchFamily="50" charset="-128"/>
                <a:ea typeface="Meiryo UI" panose="020B0604030504040204" pitchFamily="50" charset="-128"/>
              </a:rPr>
              <a:t>のイメージ</a:t>
            </a:r>
            <a:endParaRPr kumimoji="1" lang="en-US" altLang="ja-JP">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補助がない場合及び補助がある場合の赤枠を両方とも満たすこと</a:t>
            </a:r>
            <a:endParaRPr kumimoji="1" lang="en-US" altLang="ja-JP" sz="1200">
              <a:solidFill>
                <a:schemeClr val="tx1"/>
              </a:solidFill>
              <a:latin typeface="Meiryo UI" panose="020B0604030504040204" pitchFamily="50" charset="-128"/>
              <a:ea typeface="Meiryo UI" panose="020B0604030504040204" pitchFamily="50" charset="-128"/>
            </a:endParaRPr>
          </a:p>
          <a:p>
            <a:pPr algn="r">
              <a:spcBef>
                <a:spcPts val="600"/>
              </a:spcBef>
            </a:pPr>
            <a:r>
              <a:rPr kumimoji="1" lang="ja-JP" altLang="en-US" sz="1050">
                <a:solidFill>
                  <a:schemeClr val="tx1"/>
                </a:solidFill>
                <a:latin typeface="Meiryo UI" panose="020B0604030504040204" pitchFamily="50" charset="-128"/>
                <a:ea typeface="Meiryo UI" panose="020B0604030504040204" pitchFamily="50" charset="-128"/>
              </a:rPr>
              <a:t>凡例：〇基準値に達する、✕基準値に達しない</a:t>
            </a:r>
            <a:endParaRPr kumimoji="1" lang="en-US" sz="1050">
              <a:solidFill>
                <a:schemeClr val="tx1"/>
              </a:solidFill>
              <a:latin typeface="Meiryo UI" panose="020B0604030504040204" pitchFamily="50" charset="-128"/>
              <a:ea typeface="Meiryo UI" panose="020B0604030504040204" pitchFamily="50" charset="-128"/>
            </a:endParaRPr>
          </a:p>
        </p:txBody>
      </p:sp>
      <p:graphicFrame>
        <p:nvGraphicFramePr>
          <p:cNvPr id="21" name="表 25">
            <a:extLst>
              <a:ext uri="{FF2B5EF4-FFF2-40B4-BE49-F238E27FC236}">
                <a16:creationId xmlns:a16="http://schemas.microsoft.com/office/drawing/2014/main" id="{3A385799-A9CD-302D-6802-9BF964F6C280}"/>
              </a:ext>
            </a:extLst>
          </p:cNvPr>
          <p:cNvGraphicFramePr>
            <a:graphicFrameLocks noGrp="1"/>
          </p:cNvGraphicFramePr>
          <p:nvPr/>
        </p:nvGraphicFramePr>
        <p:xfrm>
          <a:off x="6556249" y="4831121"/>
          <a:ext cx="3384000" cy="1795200"/>
        </p:xfrm>
        <a:graphic>
          <a:graphicData uri="http://schemas.openxmlformats.org/drawingml/2006/table">
            <a:tbl>
              <a:tblPr firstRow="1" bandRow="1">
                <a:tableStyleId>{5C22544A-7EE6-4342-B048-85BDC9FD1C3A}</a:tableStyleId>
              </a:tblPr>
              <a:tblGrid>
                <a:gridCol w="540000">
                  <a:extLst>
                    <a:ext uri="{9D8B030D-6E8A-4147-A177-3AD203B41FA5}">
                      <a16:colId xmlns:a16="http://schemas.microsoft.com/office/drawing/2014/main" val="1541622440"/>
                    </a:ext>
                  </a:extLst>
                </a:gridCol>
                <a:gridCol w="936000">
                  <a:extLst>
                    <a:ext uri="{9D8B030D-6E8A-4147-A177-3AD203B41FA5}">
                      <a16:colId xmlns:a16="http://schemas.microsoft.com/office/drawing/2014/main" val="1048493979"/>
                    </a:ext>
                  </a:extLst>
                </a:gridCol>
                <a:gridCol w="432000">
                  <a:extLst>
                    <a:ext uri="{9D8B030D-6E8A-4147-A177-3AD203B41FA5}">
                      <a16:colId xmlns:a16="http://schemas.microsoft.com/office/drawing/2014/main" val="79989130"/>
                    </a:ext>
                  </a:extLst>
                </a:gridCol>
                <a:gridCol w="540000">
                  <a:extLst>
                    <a:ext uri="{9D8B030D-6E8A-4147-A177-3AD203B41FA5}">
                      <a16:colId xmlns:a16="http://schemas.microsoft.com/office/drawing/2014/main" val="3555249619"/>
                    </a:ext>
                  </a:extLst>
                </a:gridCol>
                <a:gridCol w="936000">
                  <a:extLst>
                    <a:ext uri="{9D8B030D-6E8A-4147-A177-3AD203B41FA5}">
                      <a16:colId xmlns:a16="http://schemas.microsoft.com/office/drawing/2014/main" val="1863338362"/>
                    </a:ext>
                  </a:extLst>
                </a:gridCol>
              </a:tblGrid>
              <a:tr h="144000">
                <a:tc gridSpan="2">
                  <a:txBody>
                    <a:bodyPr/>
                    <a:lstStyle/>
                    <a:p>
                      <a:pPr algn="ctr"/>
                      <a:r>
                        <a:rPr lang="ja-JP" altLang="en-US" sz="1000">
                          <a:latin typeface="Meiryo UI" panose="020B0604030504040204" pitchFamily="50" charset="-128"/>
                          <a:ea typeface="Meiryo UI" panose="020B0604030504040204" pitchFamily="50" charset="-128"/>
                        </a:rPr>
                        <a:t>補助がない場合</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p>
                  </a:txBody>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ja-JP" altLang="en-US" sz="1000">
                          <a:solidFill>
                            <a:schemeClr val="bg1"/>
                          </a:solidFill>
                          <a:latin typeface="Meiryo UI" panose="020B0604030504040204" pitchFamily="50" charset="-128"/>
                          <a:ea typeface="Meiryo UI" panose="020B0604030504040204" pitchFamily="50" charset="-128"/>
                        </a:rPr>
                        <a:t>補助がある場合</a:t>
                      </a:r>
                      <a:endParaRPr lang="en-US" sz="1000">
                        <a:solidFill>
                          <a:schemeClr val="bg1"/>
                        </a:solidFill>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solidFill>
                          <a:schemeClr val="bg1"/>
                        </a:solidFill>
                      </a:endParaRPr>
                    </a:p>
                  </a:txBody>
                  <a:tcPr>
                    <a:solidFill>
                      <a:schemeClr val="tx1">
                        <a:lumMod val="50000"/>
                        <a:lumOff val="50000"/>
                      </a:schemeClr>
                    </a:solidFill>
                  </a:tcPr>
                </a:tc>
                <a:extLst>
                  <a:ext uri="{0D108BD9-81ED-4DB2-BD59-A6C34878D82A}">
                    <a16:rowId xmlns:a16="http://schemas.microsoft.com/office/drawing/2014/main" val="3866111226"/>
                  </a:ext>
                </a:extLst>
              </a:tr>
              <a:tr h="144000">
                <a:tc>
                  <a:txBody>
                    <a:bodyPr/>
                    <a:lstStyle/>
                    <a:p>
                      <a:pPr algn="ctr"/>
                      <a:r>
                        <a:rPr lang="en-US" altLang="ja-JP" sz="1000">
                          <a:latin typeface="Meiryo UI" panose="020B0604030504040204" pitchFamily="50" charset="-128"/>
                          <a:ea typeface="Meiryo UI" panose="020B0604030504040204" pitchFamily="50" charset="-128"/>
                        </a:rPr>
                        <a:t>IRR</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000">
                          <a:latin typeface="Meiryo UI" panose="020B0604030504040204" pitchFamily="50" charset="-128"/>
                          <a:ea typeface="Meiryo UI" panose="020B0604030504040204" pitchFamily="50" charset="-128"/>
                        </a:rPr>
                        <a:t>投資回収年数</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000">
                          <a:latin typeface="Meiryo UI" panose="020B0604030504040204" pitchFamily="50" charset="-128"/>
                          <a:ea typeface="Meiryo UI" panose="020B0604030504040204" pitchFamily="50" charset="-128"/>
                        </a:rPr>
                        <a:t>IRR</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000">
                          <a:latin typeface="Meiryo UI" panose="020B0604030504040204" pitchFamily="50" charset="-128"/>
                          <a:ea typeface="Meiryo UI" panose="020B0604030504040204" pitchFamily="50" charset="-128"/>
                        </a:rPr>
                        <a:t>投資回収年数</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29302372"/>
                  </a:ext>
                </a:extLst>
              </a:tr>
              <a:tr h="144000">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2983339503"/>
                  </a:ext>
                </a:extLst>
              </a:tr>
              <a:tr h="144000">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4158115606"/>
                  </a:ext>
                </a:extLst>
              </a:tr>
              <a:tr h="144000">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4464522"/>
                  </a:ext>
                </a:extLst>
              </a:tr>
              <a:tr h="144000">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000">
                          <a:latin typeface="Meiryo UI" panose="020B0604030504040204" pitchFamily="50" charset="-128"/>
                          <a:ea typeface="Meiryo UI" panose="020B0604030504040204" pitchFamily="50" charset="-128"/>
                        </a:rPr>
                        <a:t>✕</a:t>
                      </a:r>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01247129"/>
                  </a:ext>
                </a:extLst>
              </a:tr>
              <a:tr h="216000">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いずれか又は両方とも</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2"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12277120"/>
                  </a:ext>
                </a:extLst>
              </a:tr>
              <a:tr h="216000">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4052775"/>
                  </a:ext>
                </a:extLst>
              </a:tr>
            </a:tbl>
          </a:graphicData>
        </a:graphic>
      </p:graphicFrame>
      <p:cxnSp>
        <p:nvCxnSpPr>
          <p:cNvPr id="10" name="直線矢印コネクタ 9">
            <a:extLst>
              <a:ext uri="{FF2B5EF4-FFF2-40B4-BE49-F238E27FC236}">
                <a16:creationId xmlns:a16="http://schemas.microsoft.com/office/drawing/2014/main" id="{1B5BD8E6-F1AB-B348-A7EF-E139DE30E82E}"/>
              </a:ext>
            </a:extLst>
          </p:cNvPr>
          <p:cNvCxnSpPr>
            <a:cxnSpLocks/>
          </p:cNvCxnSpPr>
          <p:nvPr/>
        </p:nvCxnSpPr>
        <p:spPr>
          <a:xfrm>
            <a:off x="8034879" y="5839751"/>
            <a:ext cx="439321"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2ECCDDE0-72DB-70DB-39E0-98040723B3CB}"/>
              </a:ext>
            </a:extLst>
          </p:cNvPr>
          <p:cNvSpPr/>
          <p:nvPr/>
        </p:nvSpPr>
        <p:spPr>
          <a:xfrm>
            <a:off x="7686155" y="5710681"/>
            <a:ext cx="311611"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369606ED-E313-5E58-ECD9-4257C84F03A6}"/>
              </a:ext>
            </a:extLst>
          </p:cNvPr>
          <p:cNvSpPr/>
          <p:nvPr/>
        </p:nvSpPr>
        <p:spPr>
          <a:xfrm>
            <a:off x="8437087" y="5710681"/>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DF6294FB-199E-E7B9-CE22-FE098282DAC9}"/>
              </a:ext>
            </a:extLst>
          </p:cNvPr>
          <p:cNvSpPr/>
          <p:nvPr/>
        </p:nvSpPr>
        <p:spPr>
          <a:xfrm>
            <a:off x="8480714" y="5886387"/>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32" name="直線矢印コネクタ 31">
            <a:extLst>
              <a:ext uri="{FF2B5EF4-FFF2-40B4-BE49-F238E27FC236}">
                <a16:creationId xmlns:a16="http://schemas.microsoft.com/office/drawing/2014/main" id="{C4CDC373-E73C-2482-394D-351C1E0D9119}"/>
              </a:ext>
            </a:extLst>
          </p:cNvPr>
          <p:cNvCxnSpPr>
            <a:cxnSpLocks/>
          </p:cNvCxnSpPr>
          <p:nvPr/>
        </p:nvCxnSpPr>
        <p:spPr>
          <a:xfrm>
            <a:off x="8034879" y="5839751"/>
            <a:ext cx="439321" cy="576000"/>
          </a:xfrm>
          <a:prstGeom prst="bentConnector3">
            <a:avLst>
              <a:gd name="adj1" fmla="val 50000"/>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57D0C63D-DA7A-DE5B-1784-2B5A460E85BF}"/>
              </a:ext>
            </a:extLst>
          </p:cNvPr>
          <p:cNvCxnSpPr>
            <a:cxnSpLocks/>
          </p:cNvCxnSpPr>
          <p:nvPr/>
        </p:nvCxnSpPr>
        <p:spPr>
          <a:xfrm>
            <a:off x="8028737" y="5397858"/>
            <a:ext cx="2268000"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514D727C-0AD1-827C-D5DF-A7ECD4841410}"/>
              </a:ext>
            </a:extLst>
          </p:cNvPr>
          <p:cNvSpPr/>
          <p:nvPr/>
        </p:nvSpPr>
        <p:spPr>
          <a:xfrm>
            <a:off x="7686155" y="5487086"/>
            <a:ext cx="311611"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E0DD29C9-F87B-090D-65D0-32F6D8DFD651}"/>
              </a:ext>
            </a:extLst>
          </p:cNvPr>
          <p:cNvSpPr/>
          <p:nvPr/>
        </p:nvSpPr>
        <p:spPr>
          <a:xfrm>
            <a:off x="10270457" y="5284215"/>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100">
                <a:solidFill>
                  <a:schemeClr val="tx1"/>
                </a:solidFill>
                <a:latin typeface="Meiryo UI" panose="020B0604030504040204" pitchFamily="50" charset="-128"/>
                <a:ea typeface="Meiryo UI" panose="020B0604030504040204" pitchFamily="50" charset="-128"/>
              </a:rPr>
              <a:t>審査基準を</a:t>
            </a:r>
            <a:endParaRPr kumimoji="1" lang="en-US" altLang="ja-JP" sz="1100">
              <a:solidFill>
                <a:schemeClr val="tx1"/>
              </a:solidFill>
              <a:latin typeface="Meiryo UI" panose="020B0604030504040204" pitchFamily="50" charset="-128"/>
              <a:ea typeface="Meiryo UI" panose="020B0604030504040204" pitchFamily="50" charset="-128"/>
            </a:endParaRPr>
          </a:p>
          <a:p>
            <a:r>
              <a:rPr kumimoji="1" lang="ja-JP" altLang="en-US" sz="1100">
                <a:solidFill>
                  <a:schemeClr val="tx1"/>
                </a:solidFill>
                <a:latin typeface="Meiryo UI" panose="020B0604030504040204" pitchFamily="50" charset="-128"/>
                <a:ea typeface="Meiryo UI" panose="020B0604030504040204" pitchFamily="50" charset="-128"/>
              </a:rPr>
              <a:t>満たさない</a:t>
            </a:r>
            <a:endParaRPr kumimoji="1" lang="en-US" sz="1100">
              <a:solidFill>
                <a:schemeClr val="tx1"/>
              </a:solidFill>
              <a:latin typeface="Meiryo UI" panose="020B0604030504040204" pitchFamily="50" charset="-128"/>
              <a:ea typeface="Meiryo UI" panose="020B0604030504040204" pitchFamily="50" charset="-128"/>
            </a:endParaRPr>
          </a:p>
        </p:txBody>
      </p:sp>
      <p:cxnSp>
        <p:nvCxnSpPr>
          <p:cNvPr id="55" name="直線矢印コネクタ 54">
            <a:extLst>
              <a:ext uri="{FF2B5EF4-FFF2-40B4-BE49-F238E27FC236}">
                <a16:creationId xmlns:a16="http://schemas.microsoft.com/office/drawing/2014/main" id="{A2F95F48-6D53-D3FC-8286-F0E629073009}"/>
              </a:ext>
            </a:extLst>
          </p:cNvPr>
          <p:cNvCxnSpPr>
            <a:cxnSpLocks/>
          </p:cNvCxnSpPr>
          <p:nvPr/>
        </p:nvCxnSpPr>
        <p:spPr>
          <a:xfrm>
            <a:off x="9940249" y="5848343"/>
            <a:ext cx="356488"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FF953BCB-54EB-674A-C5EB-78FECA0BB89C}"/>
              </a:ext>
            </a:extLst>
          </p:cNvPr>
          <p:cNvSpPr/>
          <p:nvPr/>
        </p:nvSpPr>
        <p:spPr>
          <a:xfrm>
            <a:off x="10296737" y="5733636"/>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100" dirty="0">
                <a:solidFill>
                  <a:srgbClr val="FF0000"/>
                </a:solidFill>
                <a:latin typeface="Meiryo UI" panose="020B0604030504040204" pitchFamily="50" charset="-128"/>
                <a:ea typeface="Meiryo UI" panose="020B0604030504040204" pitchFamily="50" charset="-128"/>
              </a:rPr>
              <a:t>審査基準を</a:t>
            </a:r>
            <a:endParaRPr kumimoji="1" lang="en-US" altLang="ja-JP" sz="1100" dirty="0">
              <a:solidFill>
                <a:srgbClr val="FF0000"/>
              </a:solidFill>
              <a:latin typeface="Meiryo UI" panose="020B0604030504040204" pitchFamily="50" charset="-128"/>
              <a:ea typeface="Meiryo UI" panose="020B0604030504040204" pitchFamily="50" charset="-128"/>
            </a:endParaRPr>
          </a:p>
          <a:p>
            <a:r>
              <a:rPr kumimoji="1" lang="ja-JP" altLang="en-US" sz="1100" dirty="0">
                <a:solidFill>
                  <a:srgbClr val="FF0000"/>
                </a:solidFill>
                <a:latin typeface="Meiryo UI" panose="020B0604030504040204" pitchFamily="50" charset="-128"/>
                <a:ea typeface="Meiryo UI" panose="020B0604030504040204" pitchFamily="50" charset="-128"/>
              </a:rPr>
              <a:t>満たす</a:t>
            </a:r>
            <a:endParaRPr kumimoji="1" lang="en-US" sz="1100" dirty="0">
              <a:solidFill>
                <a:srgbClr val="FF0000"/>
              </a:solidFill>
              <a:latin typeface="Meiryo UI" panose="020B0604030504040204" pitchFamily="50" charset="-128"/>
              <a:ea typeface="Meiryo UI" panose="020B0604030504040204" pitchFamily="50" charset="-128"/>
            </a:endParaRPr>
          </a:p>
        </p:txBody>
      </p:sp>
      <p:cxnSp>
        <p:nvCxnSpPr>
          <p:cNvPr id="62" name="直線矢印コネクタ 61">
            <a:extLst>
              <a:ext uri="{FF2B5EF4-FFF2-40B4-BE49-F238E27FC236}">
                <a16:creationId xmlns:a16="http://schemas.microsoft.com/office/drawing/2014/main" id="{F6100DB7-B253-C122-57C4-871F5016C7EA}"/>
              </a:ext>
            </a:extLst>
          </p:cNvPr>
          <p:cNvCxnSpPr>
            <a:cxnSpLocks/>
          </p:cNvCxnSpPr>
          <p:nvPr/>
        </p:nvCxnSpPr>
        <p:spPr>
          <a:xfrm>
            <a:off x="9940249" y="6400664"/>
            <a:ext cx="362692"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DD8255A2-0E98-0EA0-A302-0C5121CCD64D}"/>
              </a:ext>
            </a:extLst>
          </p:cNvPr>
          <p:cNvSpPr/>
          <p:nvPr/>
        </p:nvSpPr>
        <p:spPr>
          <a:xfrm>
            <a:off x="10302941" y="6285957"/>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100">
                <a:solidFill>
                  <a:schemeClr val="tx1"/>
                </a:solidFill>
                <a:latin typeface="Meiryo UI" panose="020B0604030504040204" pitchFamily="50" charset="-128"/>
                <a:ea typeface="Meiryo UI" panose="020B0604030504040204" pitchFamily="50" charset="-128"/>
              </a:rPr>
              <a:t>審査基準を</a:t>
            </a:r>
            <a:endParaRPr kumimoji="1" lang="en-US" altLang="ja-JP" sz="1100">
              <a:solidFill>
                <a:schemeClr val="tx1"/>
              </a:solidFill>
              <a:latin typeface="Meiryo UI" panose="020B0604030504040204" pitchFamily="50" charset="-128"/>
              <a:ea typeface="Meiryo UI" panose="020B0604030504040204" pitchFamily="50" charset="-128"/>
            </a:endParaRPr>
          </a:p>
          <a:p>
            <a:r>
              <a:rPr kumimoji="1" lang="ja-JP" altLang="en-US" sz="1100">
                <a:solidFill>
                  <a:schemeClr val="tx1"/>
                </a:solidFill>
                <a:latin typeface="Meiryo UI" panose="020B0604030504040204" pitchFamily="50" charset="-128"/>
                <a:ea typeface="Meiryo UI" panose="020B0604030504040204" pitchFamily="50" charset="-128"/>
              </a:rPr>
              <a:t>満たさない</a:t>
            </a:r>
            <a:endParaRPr kumimoji="1" lang="en-US" sz="1100">
              <a:solidFill>
                <a:schemeClr val="tx1"/>
              </a:solidFill>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1F2D26B4-78ED-EF06-5028-86E09CA01556}"/>
              </a:ext>
            </a:extLst>
          </p:cNvPr>
          <p:cNvGrpSpPr/>
          <p:nvPr/>
        </p:nvGrpSpPr>
        <p:grpSpPr>
          <a:xfrm>
            <a:off x="765598" y="1204814"/>
            <a:ext cx="5184000" cy="288000"/>
            <a:chOff x="156000" y="1879963"/>
            <a:chExt cx="5760000" cy="288000"/>
          </a:xfrm>
        </p:grpSpPr>
        <p:sp>
          <p:nvSpPr>
            <p:cNvPr id="19" name="正方形/長方形 18">
              <a:extLst>
                <a:ext uri="{FF2B5EF4-FFF2-40B4-BE49-F238E27FC236}">
                  <a16:creationId xmlns:a16="http://schemas.microsoft.com/office/drawing/2014/main" id="{DAAE4DE1-CFC6-7150-2EA1-01D2760BD3C8}"/>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zh-TW" altLang="en-US" sz="1400" b="1" i="1">
                  <a:solidFill>
                    <a:schemeClr val="tx1"/>
                  </a:solidFill>
                  <a:latin typeface="Meiryo UI" panose="020B0604030504040204" pitchFamily="50" charset="-128"/>
                  <a:ea typeface="Meiryo UI" panose="020B0604030504040204" pitchFamily="50" charset="-128"/>
                </a:rPr>
                <a:t>投資判断基準</a:t>
              </a:r>
            </a:p>
          </p:txBody>
        </p:sp>
        <p:cxnSp>
          <p:nvCxnSpPr>
            <p:cNvPr id="20" name="直線コネクタ 19">
              <a:extLst>
                <a:ext uri="{FF2B5EF4-FFF2-40B4-BE49-F238E27FC236}">
                  <a16:creationId xmlns:a16="http://schemas.microsoft.com/office/drawing/2014/main" id="{435FDC45-0491-8E26-5A59-82D7B229802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1" name="グループ化 30">
            <a:extLst>
              <a:ext uri="{FF2B5EF4-FFF2-40B4-BE49-F238E27FC236}">
                <a16:creationId xmlns:a16="http://schemas.microsoft.com/office/drawing/2014/main" id="{DEEC365F-F341-ED6D-7EDA-31ED52C0C6AC}"/>
              </a:ext>
            </a:extLst>
          </p:cNvPr>
          <p:cNvGrpSpPr/>
          <p:nvPr/>
        </p:nvGrpSpPr>
        <p:grpSpPr>
          <a:xfrm>
            <a:off x="765598" y="4879487"/>
            <a:ext cx="5184000" cy="288000"/>
            <a:chOff x="156000" y="1879963"/>
            <a:chExt cx="5760000" cy="288000"/>
          </a:xfrm>
        </p:grpSpPr>
        <p:sp>
          <p:nvSpPr>
            <p:cNvPr id="33" name="正方形/長方形 32">
              <a:extLst>
                <a:ext uri="{FF2B5EF4-FFF2-40B4-BE49-F238E27FC236}">
                  <a16:creationId xmlns:a16="http://schemas.microsoft.com/office/drawing/2014/main" id="{140DD3C5-ED8A-8FE1-0BFD-8474A638943C}"/>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i="1">
                  <a:solidFill>
                    <a:schemeClr val="tx1"/>
                  </a:solidFill>
                  <a:latin typeface="Meiryo UI" panose="020B0604030504040204" pitchFamily="50" charset="-128"/>
                  <a:ea typeface="Meiryo UI" panose="020B0604030504040204" pitchFamily="50" charset="-128"/>
                </a:rPr>
                <a:t>その他の投資判断基準</a:t>
              </a:r>
            </a:p>
          </p:txBody>
        </p:sp>
        <p:cxnSp>
          <p:nvCxnSpPr>
            <p:cNvPr id="38" name="直線コネクタ 37">
              <a:extLst>
                <a:ext uri="{FF2B5EF4-FFF2-40B4-BE49-F238E27FC236}">
                  <a16:creationId xmlns:a16="http://schemas.microsoft.com/office/drawing/2014/main" id="{ECC5B974-7238-150C-D75F-24BA8D8E44AB}"/>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4" name="TextBox 24">
            <a:extLst>
              <a:ext uri="{FF2B5EF4-FFF2-40B4-BE49-F238E27FC236}">
                <a16:creationId xmlns:a16="http://schemas.microsoft.com/office/drawing/2014/main" id="{998937A7-666B-84AE-33D0-7275EC0AC9EE}"/>
              </a:ext>
            </a:extLst>
          </p:cNvPr>
          <p:cNvSpPr txBox="1"/>
          <p:nvPr/>
        </p:nvSpPr>
        <p:spPr>
          <a:xfrm>
            <a:off x="765596" y="5227456"/>
            <a:ext cx="5330404" cy="79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p:txBody>
      </p:sp>
      <p:sp>
        <p:nvSpPr>
          <p:cNvPr id="45" name="TextBox 51">
            <a:extLst>
              <a:ext uri="{FF2B5EF4-FFF2-40B4-BE49-F238E27FC236}">
                <a16:creationId xmlns:a16="http://schemas.microsoft.com/office/drawing/2014/main" id="{FEB19F37-5FC5-2CC5-AB29-7C4273F42AF0}"/>
              </a:ext>
            </a:extLst>
          </p:cNvPr>
          <p:cNvSpPr txBox="1"/>
          <p:nvPr/>
        </p:nvSpPr>
        <p:spPr>
          <a:xfrm>
            <a:off x="1988951" y="5252716"/>
            <a:ext cx="3960647" cy="839408"/>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indent="3175"/>
            <a:r>
              <a:rPr lang="ja-JP" altLang="en-US" sz="1400">
                <a:solidFill>
                  <a:srgbClr val="2E3558"/>
                </a:solidFill>
                <a:latin typeface="+mn-ea"/>
              </a:rPr>
              <a:t>自社における投資判断の考え方、本事業実施による影響及びその導出過程を定量的な観点も含め記載ください</a:t>
            </a:r>
          </a:p>
        </p:txBody>
      </p:sp>
      <p:sp>
        <p:nvSpPr>
          <p:cNvPr id="46" name="TextBox 51">
            <a:extLst>
              <a:ext uri="{FF2B5EF4-FFF2-40B4-BE49-F238E27FC236}">
                <a16:creationId xmlns:a16="http://schemas.microsoft.com/office/drawing/2014/main" id="{B51E98E5-73F4-5074-631A-75FB761DD8C3}"/>
              </a:ext>
            </a:extLst>
          </p:cNvPr>
          <p:cNvSpPr txBox="1"/>
          <p:nvPr/>
        </p:nvSpPr>
        <p:spPr>
          <a:xfrm>
            <a:off x="2389206" y="1963236"/>
            <a:ext cx="8878671" cy="230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dirty="0">
                <a:solidFill>
                  <a:srgbClr val="2E3558"/>
                </a:solidFill>
                <a:latin typeface="+mn-ea"/>
              </a:rPr>
              <a:t>補助対象となる製造プロセス転換に係る設備投資計画（商用生産期間含む）が、補助を前提としない場合には、投資計画の</a:t>
            </a:r>
            <a:r>
              <a:rPr lang="en-US" altLang="ja-JP" sz="1400" dirty="0">
                <a:solidFill>
                  <a:srgbClr val="2E3558"/>
                </a:solidFill>
                <a:latin typeface="+mn-ea"/>
              </a:rPr>
              <a:t>IRR</a:t>
            </a:r>
            <a:r>
              <a:rPr lang="ja-JP" altLang="en-US" sz="1400" dirty="0">
                <a:solidFill>
                  <a:srgbClr val="2E3558"/>
                </a:solidFill>
                <a:latin typeface="+mn-ea"/>
              </a:rPr>
              <a:t>（</a:t>
            </a:r>
            <a:r>
              <a:rPr lang="en-US" altLang="ja-JP" sz="1400" dirty="0">
                <a:solidFill>
                  <a:srgbClr val="2E3558"/>
                </a:solidFill>
                <a:latin typeface="+mn-ea"/>
              </a:rPr>
              <a:t>internal rate of return</a:t>
            </a:r>
            <a:r>
              <a:rPr lang="ja-JP" altLang="en-US" sz="1400" dirty="0">
                <a:solidFill>
                  <a:srgbClr val="2E3558"/>
                </a:solidFill>
                <a:latin typeface="+mn-ea"/>
              </a:rPr>
              <a:t>：内部利益率）や  投資回収期間が投資判断に至る水準には達しないが、補助対象となることで</a:t>
            </a:r>
            <a:r>
              <a:rPr lang="en-US" altLang="ja-JP" sz="1400" dirty="0">
                <a:solidFill>
                  <a:srgbClr val="2E3558"/>
                </a:solidFill>
                <a:latin typeface="+mn-ea"/>
              </a:rPr>
              <a:t>IRR</a:t>
            </a:r>
            <a:r>
              <a:rPr lang="ja-JP" altLang="en-US" sz="1400" dirty="0">
                <a:solidFill>
                  <a:srgbClr val="2E3558"/>
                </a:solidFill>
                <a:latin typeface="+mn-ea"/>
              </a:rPr>
              <a:t>及び投資回収期間が投資判断に至る水準に達する計画であるなど、民間企業のみでは経済性の確保が困難な計画となっていることを示してください（右下の「審査基準のイメージ」を参照）</a:t>
            </a:r>
          </a:p>
          <a:p>
            <a:pPr marL="371475" indent="-285750">
              <a:buFont typeface="Arial" panose="020B0604020202020204" pitchFamily="34" charset="0"/>
              <a:buChar char="•"/>
            </a:pPr>
            <a:r>
              <a:rPr lang="en-US" altLang="ja-JP" sz="1400" dirty="0">
                <a:solidFill>
                  <a:srgbClr val="2E3558"/>
                </a:solidFill>
                <a:latin typeface="+mn-ea"/>
              </a:rPr>
              <a:t>IRR</a:t>
            </a:r>
            <a:r>
              <a:rPr lang="ja-JP" altLang="en-US" sz="1400" dirty="0">
                <a:solidFill>
                  <a:srgbClr val="2E3558"/>
                </a:solidFill>
                <a:latin typeface="+mn-ea"/>
              </a:rPr>
              <a:t>や投資回収期間以外に、自社の投資判断において重視している基準があれば、その基準の補助がない場合／ある場合の数値を記載ください</a:t>
            </a:r>
          </a:p>
          <a:p>
            <a:pPr marL="371475" indent="-285750">
              <a:buFont typeface="Arial" panose="020B0604020202020204" pitchFamily="34" charset="0"/>
              <a:buChar char="•"/>
            </a:pPr>
            <a:r>
              <a:rPr lang="ja-JP" altLang="en-US" sz="1400" dirty="0">
                <a:solidFill>
                  <a:srgbClr val="2E3558"/>
                </a:solidFill>
                <a:latin typeface="+mn-ea"/>
              </a:rPr>
              <a:t>「他制度による収益等」として、政府・公的機関による規制・制度的措置等に関する一定の見通し（</a:t>
            </a:r>
            <a:r>
              <a:rPr lang="en-US" altLang="ja-JP" sz="1400" dirty="0">
                <a:solidFill>
                  <a:srgbClr val="2E3558"/>
                </a:solidFill>
                <a:latin typeface="+mn-ea"/>
              </a:rPr>
              <a:t>CO2</a:t>
            </a:r>
            <a:r>
              <a:rPr lang="ja-JP" altLang="en-US" sz="1400" dirty="0">
                <a:solidFill>
                  <a:srgbClr val="2E3558"/>
                </a:solidFill>
                <a:latin typeface="+mn-ea"/>
              </a:rPr>
              <a:t>価格等）を考慮しても構いません</a:t>
            </a:r>
            <a:endParaRPr lang="en-US" altLang="ja-JP" sz="1400" b="1" dirty="0">
              <a:solidFill>
                <a:srgbClr val="C00000"/>
              </a:solidFill>
              <a:latin typeface="+mn-ea"/>
            </a:endParaRPr>
          </a:p>
        </p:txBody>
      </p:sp>
    </p:spTree>
    <p:extLst>
      <p:ext uri="{BB962C8B-B14F-4D97-AF65-F5344CB8AC3E}">
        <p14:creationId xmlns:p14="http://schemas.microsoft.com/office/powerpoint/2010/main" val="35809374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4</a:t>
            </a:r>
            <a:r>
              <a:rPr lang="ja-JP" altLang="en-US" sz="2000" dirty="0"/>
              <a:t>．民間企業のみでは投資判断が真に困難な事業への適格性／</a:t>
            </a:r>
            <a:r>
              <a:rPr kumimoji="1" lang="ja-JP" altLang="en-US" sz="2000" dirty="0"/>
              <a:t>（</a:t>
            </a:r>
            <a:r>
              <a:rPr kumimoji="1" lang="en-US" altLang="ja-JP" sz="2000" dirty="0"/>
              <a:t>2</a:t>
            </a:r>
            <a:r>
              <a:rPr kumimoji="1" lang="ja-JP" altLang="en-US" sz="2000" dirty="0"/>
              <a:t>）技術的基準</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の観点から、補助対象事業の設備等が先進性を有する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9" name="TextBox 35" descr="ｔ">
            <a:extLst>
              <a:ext uri="{FF2B5EF4-FFF2-40B4-BE49-F238E27FC236}">
                <a16:creationId xmlns:a16="http://schemas.microsoft.com/office/drawing/2014/main" id="{86592024-6AEC-E6A6-0502-741CE9482E85}"/>
              </a:ext>
            </a:extLst>
          </p:cNvPr>
          <p:cNvSpPr txBox="1"/>
          <p:nvPr/>
        </p:nvSpPr>
        <p:spPr>
          <a:xfrm>
            <a:off x="765598" y="2060451"/>
            <a:ext cx="5184000" cy="1641958"/>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（設定根拠）</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p:txBody>
      </p:sp>
      <p:sp>
        <p:nvSpPr>
          <p:cNvPr id="20" name="TextBox 35" descr="ｔ">
            <a:extLst>
              <a:ext uri="{FF2B5EF4-FFF2-40B4-BE49-F238E27FC236}">
                <a16:creationId xmlns:a16="http://schemas.microsoft.com/office/drawing/2014/main" id="{3BDF1C5A-B13B-874E-453F-A24EE0E62985}"/>
              </a:ext>
            </a:extLst>
          </p:cNvPr>
          <p:cNvSpPr txBox="1"/>
          <p:nvPr/>
        </p:nvSpPr>
        <p:spPr>
          <a:xfrm>
            <a:off x="765598" y="1572901"/>
            <a:ext cx="3998869"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sz="1400" b="1" dirty="0">
                <a:solidFill>
                  <a:schemeClr val="tx1"/>
                </a:solidFill>
                <a:latin typeface="Meiryo UI" panose="020B0604030504040204" pitchFamily="50" charset="-128"/>
                <a:ea typeface="Meiryo UI" panose="020B0604030504040204" pitchFamily="50" charset="-128"/>
              </a:rPr>
              <a:t>TRL</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XX</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3" name="TextBox 35" descr="ｔ">
            <a:extLst>
              <a:ext uri="{FF2B5EF4-FFF2-40B4-BE49-F238E27FC236}">
                <a16:creationId xmlns:a16="http://schemas.microsoft.com/office/drawing/2014/main" id="{9B214298-023A-0520-F372-807F8D84F990}"/>
              </a:ext>
            </a:extLst>
          </p:cNvPr>
          <p:cNvSpPr txBox="1"/>
          <p:nvPr/>
        </p:nvSpPr>
        <p:spPr>
          <a:xfrm>
            <a:off x="6231521" y="1628300"/>
            <a:ext cx="5323912" cy="260987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p:txBody>
      </p:sp>
      <p:sp>
        <p:nvSpPr>
          <p:cNvPr id="2" name="正方形/長方形 1">
            <a:extLst>
              <a:ext uri="{FF2B5EF4-FFF2-40B4-BE49-F238E27FC236}">
                <a16:creationId xmlns:a16="http://schemas.microsoft.com/office/drawing/2014/main" id="{6AF96CC6-B52F-9CE7-466B-C5AC7D95103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5" name="グループ化 4">
            <a:extLst>
              <a:ext uri="{FF2B5EF4-FFF2-40B4-BE49-F238E27FC236}">
                <a16:creationId xmlns:a16="http://schemas.microsoft.com/office/drawing/2014/main" id="{62EABAE4-0467-FB78-63EE-F43520141557}"/>
              </a:ext>
            </a:extLst>
          </p:cNvPr>
          <p:cNvGrpSpPr/>
          <p:nvPr/>
        </p:nvGrpSpPr>
        <p:grpSpPr>
          <a:xfrm>
            <a:off x="765598" y="1204814"/>
            <a:ext cx="5184000" cy="288000"/>
            <a:chOff x="156000" y="1879963"/>
            <a:chExt cx="5760000" cy="288000"/>
          </a:xfrm>
        </p:grpSpPr>
        <p:sp>
          <p:nvSpPr>
            <p:cNvPr id="8" name="正方形/長方形 7">
              <a:extLst>
                <a:ext uri="{FF2B5EF4-FFF2-40B4-BE49-F238E27FC236}">
                  <a16:creationId xmlns:a16="http://schemas.microsoft.com/office/drawing/2014/main" id="{3799E601-2193-BE27-DDE2-CE284AE77BE3}"/>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1400" b="1" dirty="0">
                  <a:solidFill>
                    <a:schemeClr val="tx1"/>
                  </a:solidFill>
                  <a:latin typeface="Meiryo UI" panose="020B0604030504040204" pitchFamily="50" charset="-128"/>
                  <a:ea typeface="Meiryo UI" panose="020B0604030504040204" pitchFamily="50" charset="-128"/>
                </a:rPr>
                <a:t>TRL</a:t>
              </a:r>
              <a:r>
                <a:rPr lang="ja-JP" altLang="en-US" sz="1400" b="1" dirty="0">
                  <a:solidFill>
                    <a:schemeClr val="tx1"/>
                  </a:solidFill>
                  <a:latin typeface="Meiryo UI" panose="020B0604030504040204" pitchFamily="50" charset="-128"/>
                  <a:ea typeface="Meiryo UI" panose="020B0604030504040204" pitchFamily="50" charset="-128"/>
                </a:rPr>
                <a:t>（</a:t>
              </a:r>
              <a:r>
                <a:rPr lang="en-US" altLang="ja-JP" sz="1400" b="1" dirty="0">
                  <a:solidFill>
                    <a:schemeClr val="tx1"/>
                  </a:solidFill>
                  <a:latin typeface="Meiryo UI" panose="020B0604030504040204" pitchFamily="50" charset="-128"/>
                  <a:ea typeface="Meiryo UI" panose="020B0604030504040204" pitchFamily="50" charset="-128"/>
                </a:rPr>
                <a:t>Technology Readiness Level</a:t>
              </a:r>
              <a:r>
                <a:rPr lang="ja-JP" altLang="en-US" sz="1400" b="1" dirty="0">
                  <a:solidFill>
                    <a:schemeClr val="tx1"/>
                  </a:solidFill>
                  <a:latin typeface="Meiryo UI" panose="020B0604030504040204" pitchFamily="50" charset="-128"/>
                  <a:ea typeface="Meiryo UI" panose="020B0604030504040204" pitchFamily="50" charset="-128"/>
                </a:rPr>
                <a:t>）</a:t>
              </a:r>
            </a:p>
          </p:txBody>
        </p:sp>
        <p:cxnSp>
          <p:nvCxnSpPr>
            <p:cNvPr id="9" name="直線コネクタ 8">
              <a:extLst>
                <a:ext uri="{FF2B5EF4-FFF2-40B4-BE49-F238E27FC236}">
                  <a16:creationId xmlns:a16="http://schemas.microsoft.com/office/drawing/2014/main" id="{076DE088-5B9E-E177-ED9D-0EDC5905C171}"/>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9">
            <a:extLst>
              <a:ext uri="{FF2B5EF4-FFF2-40B4-BE49-F238E27FC236}">
                <a16:creationId xmlns:a16="http://schemas.microsoft.com/office/drawing/2014/main" id="{4B64B03F-3817-7665-65D4-434DCD01A1CC}"/>
              </a:ext>
            </a:extLst>
          </p:cNvPr>
          <p:cNvGrpSpPr/>
          <p:nvPr/>
        </p:nvGrpSpPr>
        <p:grpSpPr>
          <a:xfrm>
            <a:off x="6239438" y="1204814"/>
            <a:ext cx="5184000" cy="288000"/>
            <a:chOff x="156000" y="1879963"/>
            <a:chExt cx="5760000" cy="288000"/>
          </a:xfrm>
        </p:grpSpPr>
        <p:sp>
          <p:nvSpPr>
            <p:cNvPr id="13" name="正方形/長方形 12">
              <a:extLst>
                <a:ext uri="{FF2B5EF4-FFF2-40B4-BE49-F238E27FC236}">
                  <a16:creationId xmlns:a16="http://schemas.microsoft.com/office/drawing/2014/main" id="{A1421886-3FF6-D265-030B-17CEAE4E0380}"/>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国際水準に基づく設備等の先進性</a:t>
              </a:r>
            </a:p>
          </p:txBody>
        </p:sp>
        <p:cxnSp>
          <p:nvCxnSpPr>
            <p:cNvPr id="16" name="直線コネクタ 15">
              <a:extLst>
                <a:ext uri="{FF2B5EF4-FFF2-40B4-BE49-F238E27FC236}">
                  <a16:creationId xmlns:a16="http://schemas.microsoft.com/office/drawing/2014/main" id="{26F0FA8F-5455-E655-02BA-F2F5498A569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7" name="グループ化 16">
            <a:extLst>
              <a:ext uri="{FF2B5EF4-FFF2-40B4-BE49-F238E27FC236}">
                <a16:creationId xmlns:a16="http://schemas.microsoft.com/office/drawing/2014/main" id="{B179935C-02AE-8DA0-4EF5-BE84694F58EB}"/>
              </a:ext>
            </a:extLst>
          </p:cNvPr>
          <p:cNvGrpSpPr/>
          <p:nvPr/>
        </p:nvGrpSpPr>
        <p:grpSpPr>
          <a:xfrm>
            <a:off x="765597" y="4658334"/>
            <a:ext cx="10657837" cy="288000"/>
            <a:chOff x="156000" y="1879963"/>
            <a:chExt cx="5760000" cy="288000"/>
          </a:xfrm>
        </p:grpSpPr>
        <p:sp>
          <p:nvSpPr>
            <p:cNvPr id="18" name="正方形/長方形 17">
              <a:extLst>
                <a:ext uri="{FF2B5EF4-FFF2-40B4-BE49-F238E27FC236}">
                  <a16:creationId xmlns:a16="http://schemas.microsoft.com/office/drawing/2014/main" id="{3CDB7653-978E-8DF3-D892-78BE3FB859D2}"/>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商用目的での使用が限定的であることに対する追加の説明</a:t>
              </a:r>
            </a:p>
          </p:txBody>
        </p:sp>
        <p:cxnSp>
          <p:nvCxnSpPr>
            <p:cNvPr id="24" name="直線コネクタ 23">
              <a:extLst>
                <a:ext uri="{FF2B5EF4-FFF2-40B4-BE49-F238E27FC236}">
                  <a16:creationId xmlns:a16="http://schemas.microsoft.com/office/drawing/2014/main" id="{EA7BD145-7A30-3AE7-38F7-933E96E18B08}"/>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5" name="TextBox 35" descr="ｔ">
            <a:extLst>
              <a:ext uri="{FF2B5EF4-FFF2-40B4-BE49-F238E27FC236}">
                <a16:creationId xmlns:a16="http://schemas.microsoft.com/office/drawing/2014/main" id="{6DABBC12-9C16-A7F6-FF22-6C3F10A8D772}"/>
              </a:ext>
            </a:extLst>
          </p:cNvPr>
          <p:cNvSpPr txBox="1"/>
          <p:nvPr/>
        </p:nvSpPr>
        <p:spPr>
          <a:xfrm>
            <a:off x="772087" y="5075443"/>
            <a:ext cx="10657837" cy="9406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a:p>
            <a:pPr marL="355600"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a:t>
            </a:r>
          </a:p>
        </p:txBody>
      </p:sp>
      <p:cxnSp>
        <p:nvCxnSpPr>
          <p:cNvPr id="26" name="Straight Connector 40">
            <a:extLst>
              <a:ext uri="{FF2B5EF4-FFF2-40B4-BE49-F238E27FC236}">
                <a16:creationId xmlns:a16="http://schemas.microsoft.com/office/drawing/2014/main" id="{E1FE0F58-5AEC-E34B-B12E-E39CE2737C76}"/>
              </a:ext>
            </a:extLst>
          </p:cNvPr>
          <p:cNvCxnSpPr>
            <a:cxnSpLocks/>
          </p:cNvCxnSpPr>
          <p:nvPr/>
        </p:nvCxnSpPr>
        <p:spPr>
          <a:xfrm flipV="1">
            <a:off x="6096000" y="1204814"/>
            <a:ext cx="0" cy="3251072"/>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28" name="TextBox 51">
            <a:extLst>
              <a:ext uri="{FF2B5EF4-FFF2-40B4-BE49-F238E27FC236}">
                <a16:creationId xmlns:a16="http://schemas.microsoft.com/office/drawing/2014/main" id="{4D4923F3-0DF6-5002-90EB-B3EED4AA45CE}"/>
              </a:ext>
            </a:extLst>
          </p:cNvPr>
          <p:cNvSpPr txBox="1"/>
          <p:nvPr/>
        </p:nvSpPr>
        <p:spPr>
          <a:xfrm>
            <a:off x="2389206" y="2233849"/>
            <a:ext cx="8878671" cy="180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en-US" altLang="ja-JP" sz="1600" dirty="0">
                <a:solidFill>
                  <a:srgbClr val="2E3558"/>
                </a:solidFill>
                <a:latin typeface="+mn-ea"/>
              </a:rPr>
              <a:t>TRL</a:t>
            </a:r>
            <a:r>
              <a:rPr lang="ja-JP" altLang="en-US" sz="1600" dirty="0">
                <a:solidFill>
                  <a:srgbClr val="2E3558"/>
                </a:solidFill>
                <a:latin typeface="+mn-ea"/>
              </a:rPr>
              <a:t> （</a:t>
            </a:r>
            <a:r>
              <a:rPr lang="en-US" altLang="ja-JP" sz="1600" dirty="0">
                <a:solidFill>
                  <a:srgbClr val="2E3558"/>
                </a:solidFill>
                <a:latin typeface="+mn-ea"/>
              </a:rPr>
              <a:t>Technology Readiness Level</a:t>
            </a:r>
            <a:r>
              <a:rPr lang="ja-JP" altLang="en-US" sz="1600" dirty="0">
                <a:solidFill>
                  <a:srgbClr val="2E3558"/>
                </a:solidFill>
                <a:latin typeface="+mn-ea"/>
              </a:rPr>
              <a:t>）などを用いつつ、</a:t>
            </a:r>
            <a:r>
              <a:rPr lang="ja-JP" altLang="en-US" sz="1600" b="1" u="sng" dirty="0">
                <a:solidFill>
                  <a:srgbClr val="2E3558"/>
                </a:solidFill>
                <a:latin typeface="+mn-ea"/>
              </a:rPr>
              <a:t>商用目的での使用が限定的であること、設備等の先進性のいずれかを記載してください（</a:t>
            </a:r>
            <a:r>
              <a:rPr lang="en-US" altLang="ja-JP" sz="1600" b="1" u="sng" dirty="0">
                <a:solidFill>
                  <a:srgbClr val="2E3558"/>
                </a:solidFill>
                <a:latin typeface="+mn-ea"/>
              </a:rPr>
              <a:t>1</a:t>
            </a:r>
            <a:r>
              <a:rPr lang="ja-JP" altLang="en-US" sz="1600" b="1" u="sng" dirty="0">
                <a:solidFill>
                  <a:srgbClr val="2E3558"/>
                </a:solidFill>
                <a:latin typeface="+mn-ea"/>
              </a:rPr>
              <a:t>つ以上の記載を求めます）</a:t>
            </a:r>
            <a:endParaRPr lang="en-US" altLang="ja-JP" sz="1600" dirty="0">
              <a:solidFill>
                <a:srgbClr val="2E3558"/>
              </a:solidFill>
              <a:latin typeface="+mn-ea"/>
            </a:endParaRPr>
          </a:p>
          <a:p>
            <a:pPr marL="371475" indent="-285750">
              <a:buFont typeface="Arial" panose="020B0604020202020204" pitchFamily="34" charset="0"/>
              <a:buChar char="•"/>
            </a:pPr>
            <a:r>
              <a:rPr lang="ja-JP" altLang="en-US" sz="1600" dirty="0">
                <a:solidFill>
                  <a:srgbClr val="2E3558"/>
                </a:solidFill>
                <a:latin typeface="+mn-ea"/>
              </a:rPr>
              <a:t>補助対象となる製品の生産に係る設備投資において用いられる技術が、商用目的での使用が限定的であることを</a:t>
            </a:r>
            <a:r>
              <a:rPr lang="en-US" altLang="ja-JP" sz="1600" dirty="0">
                <a:solidFill>
                  <a:srgbClr val="2E3558"/>
                </a:solidFill>
                <a:latin typeface="+mn-ea"/>
              </a:rPr>
              <a:t>TRL</a:t>
            </a:r>
            <a:r>
              <a:rPr lang="ja-JP" altLang="en-US" sz="1600" dirty="0">
                <a:solidFill>
                  <a:srgbClr val="2E3558"/>
                </a:solidFill>
                <a:latin typeface="+mn-ea"/>
              </a:rPr>
              <a:t>及びその設定根拠とともに記載ください</a:t>
            </a:r>
          </a:p>
          <a:p>
            <a:pPr marL="371475" indent="-285750">
              <a:buFont typeface="Arial" panose="020B0604020202020204" pitchFamily="34" charset="0"/>
              <a:buChar char="•"/>
            </a:pPr>
            <a:r>
              <a:rPr lang="ja-JP" altLang="en-US" sz="1600" dirty="0">
                <a:solidFill>
                  <a:srgbClr val="2E3558"/>
                </a:solidFill>
                <a:latin typeface="+mn-ea"/>
              </a:rPr>
              <a:t>国際水準に照らし合わせて、補助対象となる設備等が先進性を有する場合、その内容を記載ください</a:t>
            </a:r>
          </a:p>
        </p:txBody>
      </p:sp>
    </p:spTree>
    <p:extLst>
      <p:ext uri="{BB962C8B-B14F-4D97-AF65-F5344CB8AC3E}">
        <p14:creationId xmlns:p14="http://schemas.microsoft.com/office/powerpoint/2010/main" val="3484725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本事業は自社にとって、</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xx</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の規制への対応や</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xx</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のリスクが見込まれる</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A5767B53-1ADD-38CD-C3DC-483DF9880D6B}"/>
              </a:ext>
            </a:extLst>
          </p:cNvPr>
          <p:cNvGrpSpPr/>
          <p:nvPr/>
        </p:nvGrpSpPr>
        <p:grpSpPr>
          <a:xfrm>
            <a:off x="765597" y="1204814"/>
            <a:ext cx="10657837" cy="288000"/>
            <a:chOff x="156000" y="1879963"/>
            <a:chExt cx="5760000" cy="288000"/>
          </a:xfrm>
        </p:grpSpPr>
        <p:sp>
          <p:nvSpPr>
            <p:cNvPr id="6" name="正方形/長方形 5">
              <a:extLst>
                <a:ext uri="{FF2B5EF4-FFF2-40B4-BE49-F238E27FC236}">
                  <a16:creationId xmlns:a16="http://schemas.microsoft.com/office/drawing/2014/main" id="{4D153003-77AC-BF7B-5657-6CC4208EFE38}"/>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規制への対応、</a:t>
              </a:r>
              <a:r>
                <a:rPr kumimoji="1" lang="en-US" altLang="ja-JP" sz="1400" b="1" dirty="0">
                  <a:solidFill>
                    <a:schemeClr val="tx1"/>
                  </a:solidFill>
                  <a:latin typeface="Meiryo UI" panose="020B0604030504040204" pitchFamily="50" charset="-128"/>
                  <a:ea typeface="Meiryo UI" panose="020B0604030504040204" pitchFamily="50" charset="-128"/>
                </a:rPr>
                <a:t>2.</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18</a:t>
              </a:r>
              <a:r>
                <a:rPr kumimoji="1" lang="ja-JP" altLang="en-US" sz="1400" b="1" dirty="0">
                  <a:solidFill>
                    <a:schemeClr val="tx1"/>
                  </a:solidFill>
                  <a:latin typeface="Meiryo UI" panose="020B0604030504040204" pitchFamily="50" charset="-128"/>
                  <a:ea typeface="Meiryo UI" panose="020B0604030504040204" pitchFamily="50" charset="-128"/>
                </a:rPr>
                <a:t>）で示した以外のリスク</a:t>
              </a:r>
            </a:p>
          </p:txBody>
        </p:sp>
        <p:cxnSp>
          <p:nvCxnSpPr>
            <p:cNvPr id="8" name="直線コネクタ 7">
              <a:extLst>
                <a:ext uri="{FF2B5EF4-FFF2-40B4-BE49-F238E27FC236}">
                  <a16:creationId xmlns:a16="http://schemas.microsoft.com/office/drawing/2014/main" id="{3B1871AE-2DE3-818B-E8EE-9AD0E9B3F68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9CA7EC5B-C30F-F8AD-69F4-9DA19140A7BE}"/>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4</a:t>
            </a:r>
            <a:r>
              <a:rPr lang="ja-JP" altLang="en-US" sz="2000" dirty="0"/>
              <a:t>．民間企業のみでは投資判断が真に困難な事業への適格性／</a:t>
            </a:r>
            <a:r>
              <a:rPr kumimoji="1" lang="ja-JP" altLang="en-US" sz="2000" dirty="0"/>
              <a:t>（</a:t>
            </a:r>
            <a:r>
              <a:rPr kumimoji="1" lang="en-US" altLang="ja-JP" sz="2000" dirty="0"/>
              <a:t>3</a:t>
            </a:r>
            <a:r>
              <a:rPr kumimoji="1" lang="ja-JP" altLang="en-US" sz="2000" dirty="0"/>
              <a:t>）その他定性的基準</a:t>
            </a:r>
            <a:endParaRPr kumimoji="1" lang="en-US" altLang="ja-JP" sz="2000" dirty="0"/>
          </a:p>
        </p:txBody>
      </p:sp>
      <p:sp>
        <p:nvSpPr>
          <p:cNvPr id="3" name="正方形/長方形 2">
            <a:extLst>
              <a:ext uri="{FF2B5EF4-FFF2-40B4-BE49-F238E27FC236}">
                <a16:creationId xmlns:a16="http://schemas.microsoft.com/office/drawing/2014/main" id="{64E2B048-E004-79C9-2479-765DF9C73599}"/>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7" name="ee4pContent3">
            <a:extLst>
              <a:ext uri="{FF2B5EF4-FFF2-40B4-BE49-F238E27FC236}">
                <a16:creationId xmlns:a16="http://schemas.microsoft.com/office/drawing/2014/main" id="{0943C967-0A6F-E49F-DA82-E2765B094424}"/>
              </a:ext>
            </a:extLst>
          </p:cNvPr>
          <p:cNvSpPr txBox="1"/>
          <p:nvPr/>
        </p:nvSpPr>
        <p:spPr>
          <a:xfrm>
            <a:off x="765597" y="1572901"/>
            <a:ext cx="52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324000" marR="0" lvl="1" indent="-216000" algn="l" defTabSz="914400" rtl="0" eaLnBrk="1" fontAlgn="auto" latinLnBrk="0" hangingPunct="1">
              <a:lnSpc>
                <a:spcPct val="100000"/>
              </a:lnSpc>
              <a:spcBef>
                <a:spcPts val="0"/>
              </a:spcBef>
              <a:spcAft>
                <a:spcPts val="0"/>
              </a:spcAft>
              <a:buClr>
                <a:srgbClr val="000000"/>
              </a:buClr>
              <a:buSzPct val="100000"/>
              <a:buFont typeface="Trebuchet MS" panose="020B0603020202020204" pitchFamily="34" charset="0"/>
              <a:buChar char="•"/>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XXX</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によるリスク</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endParaRPr>
          </a:p>
          <a:p>
            <a:pPr marL="108000" marR="0" lvl="1" indent="0" algn="l" defTabSz="914400" rtl="0" eaLnBrk="1" fontAlgn="auto" latinLnBrk="0" hangingPunct="1">
              <a:lnSpc>
                <a:spcPct val="100000"/>
              </a:lnSpc>
              <a:spcBef>
                <a:spcPts val="0"/>
              </a:spcBef>
              <a:spcAft>
                <a:spcPts val="0"/>
              </a:spcAft>
              <a:buClr>
                <a:srgbClr val="000000"/>
              </a:buClr>
              <a:buSzPct val="100000"/>
              <a:buFont typeface="Trebuchet MS" panose="020B0603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XXX</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等を実施</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endParaRPr>
          </a:p>
        </p:txBody>
      </p:sp>
      <p:sp>
        <p:nvSpPr>
          <p:cNvPr id="12" name="ee4pContent3">
            <a:extLst>
              <a:ext uri="{FF2B5EF4-FFF2-40B4-BE49-F238E27FC236}">
                <a16:creationId xmlns:a16="http://schemas.microsoft.com/office/drawing/2014/main" id="{407A75A7-06BB-C49F-B46F-E628C08867E3}"/>
              </a:ext>
            </a:extLst>
          </p:cNvPr>
          <p:cNvSpPr txBox="1"/>
          <p:nvPr/>
        </p:nvSpPr>
        <p:spPr>
          <a:xfrm>
            <a:off x="6206403" y="1572901"/>
            <a:ext cx="52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324000" marR="0" lvl="1" indent="-216000" algn="l" defTabSz="914400" rtl="0" eaLnBrk="1" fontAlgn="auto" latinLnBrk="0" hangingPunct="1">
              <a:lnSpc>
                <a:spcPct val="100000"/>
              </a:lnSpc>
              <a:spcBef>
                <a:spcPts val="0"/>
              </a:spcBef>
              <a:spcAft>
                <a:spcPts val="0"/>
              </a:spcAft>
              <a:buClr>
                <a:srgbClr val="000000"/>
              </a:buClr>
              <a:buSzPct val="100000"/>
              <a:buFont typeface="Trebuchet MS" panose="020B0603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根拠</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endParaRPr>
          </a:p>
          <a:p>
            <a:pPr marL="648000" marR="0" lvl="2" indent="-216000" algn="l" defTabSz="914400" rtl="0" eaLnBrk="1" fontAlgn="auto" latinLnBrk="0" hangingPunct="1">
              <a:lnSpc>
                <a:spcPct val="100000"/>
              </a:lnSpc>
              <a:spcBef>
                <a:spcPts val="0"/>
              </a:spcBef>
              <a:spcAft>
                <a:spcPts val="0"/>
              </a:spcAft>
              <a:buClr>
                <a:srgbClr val="000000"/>
              </a:buClr>
              <a:buSzPct val="100000"/>
              <a:buFont typeface="Trebuchet MS" panose="020B0603020202020204" pitchFamily="34" charset="0"/>
              <a:buChar char="–"/>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XXX</a:t>
            </a:r>
          </a:p>
        </p:txBody>
      </p:sp>
      <p:sp>
        <p:nvSpPr>
          <p:cNvPr id="15" name="TextBox 51">
            <a:extLst>
              <a:ext uri="{FF2B5EF4-FFF2-40B4-BE49-F238E27FC236}">
                <a16:creationId xmlns:a16="http://schemas.microsoft.com/office/drawing/2014/main" id="{20E623AF-597F-5065-5A29-8BC00FB769BA}"/>
              </a:ext>
            </a:extLst>
          </p:cNvPr>
          <p:cNvSpPr txBox="1"/>
          <p:nvPr/>
        </p:nvSpPr>
        <p:spPr>
          <a:xfrm>
            <a:off x="856515" y="2220901"/>
            <a:ext cx="10476000" cy="414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kumimoji="0" lang="ja-JP" altLang="en-US" sz="1400" b="0" i="0" u="none" strike="noStrike" kern="1200" cap="none" spc="0" normalizeH="0" baseline="0" noProof="0" dirty="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今後導入が想定される規制やその他投資判断が困難となる経済面及び技術面以外のリスクについて、その根拠とともに記載ください。</a:t>
            </a:r>
            <a:endParaRPr kumimoji="0" lang="en-US" altLang="ja-JP" sz="1400" b="0" i="0" u="none" strike="noStrike" kern="1200" cap="none" spc="0" normalizeH="0" baseline="0" noProof="0" dirty="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endParaRPr>
          </a:p>
          <a:p>
            <a:pPr marL="85725"/>
            <a:r>
              <a:rPr lang="ja-JP" altLang="en-US" sz="1400" dirty="0">
                <a:solidFill>
                  <a:srgbClr val="2E3558"/>
                </a:solidFill>
                <a:latin typeface="+mn-ea"/>
              </a:rPr>
              <a:t>特に</a:t>
            </a:r>
            <a:r>
              <a:rPr lang="ja-JP" altLang="en-US" sz="1400" dirty="0">
                <a:solidFill>
                  <a:srgbClr val="2E3558"/>
                </a:solidFill>
                <a:latin typeface="ＭＳ Ｐゴシック" panose="020B0600070205080204" pitchFamily="50" charset="-128"/>
                <a:ea typeface="ＭＳ Ｐゴシック" panose="020B0600070205080204" pitchFamily="50" charset="-128"/>
              </a:rPr>
              <a:t>下記を踏まえ、</a:t>
            </a:r>
            <a:r>
              <a:rPr kumimoji="0" lang="en-US" altLang="ja-JP" sz="1400" b="1" i="0" u="sng" strike="noStrike" kern="1200" cap="none" spc="0" normalizeH="0" baseline="0" noProof="0" dirty="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SAF</a:t>
            </a:r>
            <a:r>
              <a:rPr kumimoji="0" lang="ja-JP" altLang="en-US" sz="1400" b="1" i="0" u="sng" strike="noStrike" kern="1200" cap="none" spc="0" normalizeH="0" baseline="0" noProof="0" dirty="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への規制対応（例 </a:t>
            </a:r>
            <a:r>
              <a:rPr kumimoji="0" lang="en-US" altLang="ja-JP" sz="1400" b="1" i="0" u="sng" strike="noStrike" kern="1200" cap="none" spc="0" normalizeH="0" baseline="0" noProof="0" dirty="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400" b="1" i="0" u="sng" strike="noStrike" kern="1200" cap="none" spc="0" normalizeH="0" baseline="0" noProof="0" dirty="0">
                <a:ln>
                  <a:noFill/>
                </a:ln>
                <a:solidFill>
                  <a:srgbClr val="2E3558"/>
                </a:solidFill>
                <a:effectLst/>
                <a:uLnTx/>
                <a:uFillTx/>
                <a:latin typeface="ＭＳ Ｐゴシック" panose="020B0600070205080204" pitchFamily="50" charset="-128"/>
                <a:ea typeface="ＭＳ Ｐゴシック" panose="020B0600070205080204" pitchFamily="50" charset="-128"/>
                <a:cs typeface="+mn-cs"/>
              </a:rPr>
              <a:t>エネルギー供給構造高度化法）に向けて、各社取り組まれているもの（もしくは今後取り組む予定のもの）がございましたら、具体的に記載をお願いいたします。</a:t>
            </a:r>
            <a:endParaRPr lang="en-US" altLang="ja-JP" sz="1400" dirty="0">
              <a:solidFill>
                <a:srgbClr val="2E3558"/>
              </a:solidFill>
              <a:latin typeface="+mn-ea"/>
            </a:endParaRPr>
          </a:p>
          <a:p>
            <a:pPr marL="85725"/>
            <a:endParaRPr lang="en-US" altLang="ja-JP" sz="1200" dirty="0">
              <a:solidFill>
                <a:srgbClr val="2E3558"/>
              </a:solidFill>
              <a:latin typeface="+mn-ea"/>
            </a:endParaRPr>
          </a:p>
          <a:p>
            <a:pPr marL="85725"/>
            <a:r>
              <a:rPr lang="en-US" altLang="ja-JP" sz="1200" dirty="0">
                <a:solidFill>
                  <a:srgbClr val="2E3558"/>
                </a:solidFill>
                <a:latin typeface="+mn-ea"/>
              </a:rPr>
              <a:t>SAF</a:t>
            </a:r>
            <a:r>
              <a:rPr lang="ja-JP" altLang="en-US" sz="1200" dirty="0">
                <a:solidFill>
                  <a:srgbClr val="2E3558"/>
                </a:solidFill>
                <a:latin typeface="+mn-ea"/>
              </a:rPr>
              <a:t>の利用・供給拡大に向けた</a:t>
            </a:r>
            <a:r>
              <a:rPr lang="ja-JP" altLang="en-US" sz="1200" b="1" u="sng" dirty="0">
                <a:solidFill>
                  <a:srgbClr val="2E3558"/>
                </a:solidFill>
                <a:latin typeface="+mn-ea"/>
              </a:rPr>
              <a:t>「規制」</a:t>
            </a:r>
            <a:r>
              <a:rPr lang="ja-JP" altLang="en-US" sz="1200" dirty="0">
                <a:solidFill>
                  <a:srgbClr val="2E3558"/>
                </a:solidFill>
                <a:latin typeface="+mn-ea"/>
              </a:rPr>
              <a:t>と</a:t>
            </a:r>
            <a:r>
              <a:rPr lang="ja-JP" altLang="en-US" sz="1200" b="1" u="sng" dirty="0">
                <a:solidFill>
                  <a:srgbClr val="2E3558"/>
                </a:solidFill>
                <a:latin typeface="+mn-ea"/>
              </a:rPr>
              <a:t>「支援策」</a:t>
            </a:r>
            <a:r>
              <a:rPr lang="ja-JP" altLang="en-US" sz="1200" dirty="0">
                <a:solidFill>
                  <a:srgbClr val="2E3558"/>
                </a:solidFill>
                <a:latin typeface="+mn-ea"/>
              </a:rPr>
              <a:t>のパッケージとして、本事業では</a:t>
            </a:r>
            <a:r>
              <a:rPr lang="en-US" altLang="ja-JP" sz="1200" dirty="0">
                <a:solidFill>
                  <a:srgbClr val="2E3558"/>
                </a:solidFill>
                <a:latin typeface="+mn-ea"/>
              </a:rPr>
              <a:t>GX</a:t>
            </a:r>
            <a:r>
              <a:rPr lang="ja-JP" altLang="en-US" sz="1200" dirty="0">
                <a:solidFill>
                  <a:srgbClr val="2E3558"/>
                </a:solidFill>
                <a:latin typeface="+mn-ea"/>
              </a:rPr>
              <a:t>経済移行債を活用した先行投資支援（即ち、</a:t>
            </a:r>
            <a:r>
              <a:rPr lang="ja-JP" altLang="en-US" sz="1200" b="1" u="sng" dirty="0">
                <a:solidFill>
                  <a:srgbClr val="2E3558"/>
                </a:solidFill>
                <a:latin typeface="+mn-ea"/>
              </a:rPr>
              <a:t>「支援策」</a:t>
            </a:r>
            <a:r>
              <a:rPr lang="ja-JP" altLang="en-US" sz="1200" dirty="0">
                <a:solidFill>
                  <a:srgbClr val="2E3558"/>
                </a:solidFill>
                <a:latin typeface="+mn-ea"/>
              </a:rPr>
              <a:t>）を対象としているが、他方で</a:t>
            </a:r>
            <a:r>
              <a:rPr lang="ja-JP" altLang="en-US" sz="1200" b="1" u="sng" dirty="0">
                <a:solidFill>
                  <a:srgbClr val="2E3558"/>
                </a:solidFill>
                <a:latin typeface="+mn-ea"/>
              </a:rPr>
              <a:t>「規制」</a:t>
            </a:r>
            <a:r>
              <a:rPr lang="ja-JP" altLang="en-US" sz="1200" dirty="0">
                <a:solidFill>
                  <a:srgbClr val="2E3558"/>
                </a:solidFill>
                <a:latin typeface="+mn-ea"/>
              </a:rPr>
              <a:t>の観点として、以下のとおり、例えば、エネルギー供給構造高度化法においては、</a:t>
            </a:r>
            <a:r>
              <a:rPr lang="en-US" altLang="ja-JP" sz="1200" dirty="0">
                <a:solidFill>
                  <a:srgbClr val="2E3558"/>
                </a:solidFill>
                <a:latin typeface="+mn-ea"/>
              </a:rPr>
              <a:t>SAF</a:t>
            </a:r>
            <a:r>
              <a:rPr lang="ja-JP" altLang="en-US" sz="1200" dirty="0">
                <a:solidFill>
                  <a:srgbClr val="2E3558"/>
                </a:solidFill>
                <a:latin typeface="+mn-ea"/>
              </a:rPr>
              <a:t>の供給目標量設定に向けた検討が行われている。（あくまで現時点における案である点に留意）</a:t>
            </a:r>
            <a:endParaRPr lang="en-US" altLang="ja-JP" sz="1200" dirty="0">
              <a:solidFill>
                <a:srgbClr val="2E3558"/>
              </a:solidFill>
              <a:latin typeface="+mn-ea"/>
            </a:endParaRPr>
          </a:p>
          <a:p>
            <a:pPr marL="371475" indent="-285750">
              <a:buFont typeface="Arial" panose="020B0604020202020204" pitchFamily="34" charset="0"/>
              <a:buChar char="•"/>
            </a:pPr>
            <a:r>
              <a:rPr lang="en-US" altLang="ja-JP" sz="1200" dirty="0">
                <a:solidFill>
                  <a:srgbClr val="2E3558"/>
                </a:solidFill>
                <a:latin typeface="+mn-ea"/>
              </a:rPr>
              <a:t>2030</a:t>
            </a:r>
            <a:r>
              <a:rPr lang="ja-JP" altLang="en-US" sz="1200" dirty="0">
                <a:solidFill>
                  <a:srgbClr val="2E3558"/>
                </a:solidFill>
                <a:latin typeface="+mn-ea"/>
              </a:rPr>
              <a:t>年における</a:t>
            </a:r>
            <a:r>
              <a:rPr lang="en-US" altLang="ja-JP" sz="1200" dirty="0">
                <a:solidFill>
                  <a:srgbClr val="2E3558"/>
                </a:solidFill>
                <a:latin typeface="+mn-ea"/>
              </a:rPr>
              <a:t>SAF</a:t>
            </a:r>
            <a:r>
              <a:rPr lang="ja-JP" altLang="en-US" sz="1200" dirty="0">
                <a:solidFill>
                  <a:srgbClr val="2E3558"/>
                </a:solidFill>
                <a:latin typeface="+mn-ea"/>
              </a:rPr>
              <a:t>の供給目標量 </a:t>
            </a:r>
            <a:r>
              <a:rPr lang="en-US" altLang="ja-JP" sz="1200" dirty="0">
                <a:solidFill>
                  <a:srgbClr val="2E3558"/>
                </a:solidFill>
                <a:latin typeface="+mn-ea"/>
              </a:rPr>
              <a:t>– 2019</a:t>
            </a:r>
            <a:r>
              <a:rPr lang="ja-JP" altLang="en-US" sz="1200" dirty="0">
                <a:solidFill>
                  <a:srgbClr val="2E3558"/>
                </a:solidFill>
                <a:latin typeface="+mn-ea"/>
              </a:rPr>
              <a:t>年度に日本国内で生産・供給されたジェット燃料の</a:t>
            </a:r>
            <a:r>
              <a:rPr lang="en-US" altLang="ja-JP" sz="1200" dirty="0">
                <a:solidFill>
                  <a:srgbClr val="2E3558"/>
                </a:solidFill>
                <a:latin typeface="+mn-ea"/>
              </a:rPr>
              <a:t>GHG</a:t>
            </a:r>
            <a:r>
              <a:rPr lang="ja-JP" altLang="en-US" sz="1200" dirty="0">
                <a:solidFill>
                  <a:srgbClr val="2E3558"/>
                </a:solidFill>
                <a:latin typeface="+mn-ea"/>
              </a:rPr>
              <a:t>排出量の</a:t>
            </a:r>
            <a:r>
              <a:rPr lang="en-US" altLang="ja-JP" sz="1200" dirty="0">
                <a:solidFill>
                  <a:srgbClr val="2E3558"/>
                </a:solidFill>
                <a:latin typeface="+mn-ea"/>
              </a:rPr>
              <a:t>5%</a:t>
            </a:r>
            <a:r>
              <a:rPr lang="en-US" altLang="ja-JP" sz="1200" baseline="30000" dirty="0">
                <a:solidFill>
                  <a:srgbClr val="2E3558"/>
                </a:solidFill>
                <a:latin typeface="+mn-ea"/>
              </a:rPr>
              <a:t>※</a:t>
            </a:r>
            <a:r>
              <a:rPr lang="ja-JP" altLang="en-US" sz="1200" dirty="0">
                <a:solidFill>
                  <a:srgbClr val="2E3558"/>
                </a:solidFill>
                <a:latin typeface="+mn-ea"/>
              </a:rPr>
              <a:t>相当以上</a:t>
            </a:r>
            <a:endParaRPr lang="en-US" altLang="ja-JP" sz="1200" dirty="0">
              <a:solidFill>
                <a:srgbClr val="2E3558"/>
              </a:solidFill>
              <a:latin typeface="+mn-ea"/>
            </a:endParaRPr>
          </a:p>
          <a:p>
            <a:pPr marL="85725" indent="3054350"/>
            <a:r>
              <a:rPr lang="en-US" altLang="ja-JP" sz="1200" baseline="30000" dirty="0">
                <a:solidFill>
                  <a:srgbClr val="2E3558"/>
                </a:solidFill>
                <a:latin typeface="+mn-ea"/>
              </a:rPr>
              <a:t>※</a:t>
            </a:r>
            <a:r>
              <a:rPr lang="en-US" altLang="ja-JP" sz="1200" dirty="0">
                <a:solidFill>
                  <a:srgbClr val="2E3558"/>
                </a:solidFill>
                <a:latin typeface="+mn-ea"/>
              </a:rPr>
              <a:t>2019</a:t>
            </a:r>
            <a:r>
              <a:rPr lang="ja-JP" altLang="en-US" sz="1200" dirty="0">
                <a:solidFill>
                  <a:srgbClr val="2E3558"/>
                </a:solidFill>
                <a:latin typeface="+mn-ea"/>
              </a:rPr>
              <a:t>年度に日本国内で生産・供給されたジェット燃料</a:t>
            </a:r>
            <a:r>
              <a:rPr lang="en-US" altLang="ja-JP" sz="1200" dirty="0">
                <a:solidFill>
                  <a:srgbClr val="2E3558"/>
                </a:solidFill>
                <a:latin typeface="+mn-ea"/>
              </a:rPr>
              <a:t>×SAF</a:t>
            </a:r>
            <a:r>
              <a:rPr lang="ja-JP" altLang="en-US" sz="1200" dirty="0">
                <a:solidFill>
                  <a:srgbClr val="2E3558"/>
                </a:solidFill>
                <a:latin typeface="+mn-ea"/>
              </a:rPr>
              <a:t>の混合率</a:t>
            </a:r>
            <a:r>
              <a:rPr lang="en-US" altLang="ja-JP" sz="1200" dirty="0">
                <a:solidFill>
                  <a:srgbClr val="2E3558"/>
                </a:solidFill>
                <a:latin typeface="+mn-ea"/>
              </a:rPr>
              <a:t>10%×GHG</a:t>
            </a:r>
            <a:r>
              <a:rPr lang="ja-JP" altLang="en-US" sz="1200" dirty="0">
                <a:solidFill>
                  <a:srgbClr val="2E3558"/>
                </a:solidFill>
                <a:latin typeface="+mn-ea"/>
              </a:rPr>
              <a:t>削減効果</a:t>
            </a:r>
            <a:r>
              <a:rPr lang="en-US" altLang="ja-JP" sz="1200" dirty="0">
                <a:solidFill>
                  <a:srgbClr val="2E3558"/>
                </a:solidFill>
                <a:latin typeface="+mn-ea"/>
              </a:rPr>
              <a:t>50%</a:t>
            </a:r>
            <a:r>
              <a:rPr lang="ja-JP" altLang="en-US" sz="1200" dirty="0">
                <a:solidFill>
                  <a:srgbClr val="2E3558"/>
                </a:solidFill>
                <a:latin typeface="+mn-ea"/>
              </a:rPr>
              <a:t>相当</a:t>
            </a:r>
            <a:endParaRPr lang="en-US" altLang="ja-JP" sz="1200" dirty="0">
              <a:solidFill>
                <a:srgbClr val="2E3558"/>
              </a:solidFill>
              <a:latin typeface="+mn-ea"/>
            </a:endParaRPr>
          </a:p>
          <a:p>
            <a:pPr marL="371475" indent="-285750">
              <a:buFont typeface="Arial" panose="020B0604020202020204" pitchFamily="34" charset="0"/>
              <a:buChar char="•"/>
            </a:pPr>
            <a:r>
              <a:rPr lang="ja-JP" altLang="en-US" sz="1200" dirty="0">
                <a:solidFill>
                  <a:srgbClr val="2E3558"/>
                </a:solidFill>
                <a:latin typeface="+mn-ea"/>
              </a:rPr>
              <a:t>品質規格 </a:t>
            </a:r>
            <a:r>
              <a:rPr lang="en-US" altLang="ja-JP" sz="1200" dirty="0">
                <a:solidFill>
                  <a:srgbClr val="2E3558"/>
                </a:solidFill>
                <a:latin typeface="+mn-ea"/>
              </a:rPr>
              <a:t>– </a:t>
            </a:r>
            <a:r>
              <a:rPr lang="ja-JP" altLang="en-US" sz="1200" dirty="0">
                <a:solidFill>
                  <a:srgbClr val="2E3558"/>
                </a:solidFill>
                <a:latin typeface="+mn-ea"/>
              </a:rPr>
              <a:t>「</a:t>
            </a:r>
            <a:r>
              <a:rPr lang="en-US" altLang="ja-JP" sz="1200" dirty="0">
                <a:solidFill>
                  <a:srgbClr val="2E3558"/>
                </a:solidFill>
                <a:latin typeface="+mn-ea"/>
              </a:rPr>
              <a:t>ASTM D7566</a:t>
            </a:r>
            <a:r>
              <a:rPr lang="ja-JP" altLang="en-US" sz="1200" dirty="0">
                <a:solidFill>
                  <a:srgbClr val="2E3558"/>
                </a:solidFill>
                <a:latin typeface="+mn-ea"/>
              </a:rPr>
              <a:t>」の規格を満たすもの</a:t>
            </a:r>
            <a:endParaRPr lang="en-US" altLang="ja-JP" sz="1200" dirty="0">
              <a:solidFill>
                <a:srgbClr val="2E3558"/>
              </a:solidFill>
              <a:latin typeface="+mn-ea"/>
            </a:endParaRPr>
          </a:p>
          <a:p>
            <a:pPr marL="371475" indent="-285750">
              <a:buFont typeface="Arial" panose="020B0604020202020204" pitchFamily="34" charset="0"/>
              <a:buChar char="•"/>
            </a:pPr>
            <a:r>
              <a:rPr lang="ja-JP" altLang="en-US" sz="1200" dirty="0">
                <a:solidFill>
                  <a:srgbClr val="2E3558"/>
                </a:solidFill>
                <a:latin typeface="+mn-ea"/>
              </a:rPr>
              <a:t>対象期間 </a:t>
            </a:r>
            <a:r>
              <a:rPr lang="en-US" altLang="ja-JP" sz="1200" dirty="0">
                <a:solidFill>
                  <a:srgbClr val="2E3558"/>
                </a:solidFill>
                <a:latin typeface="+mn-ea"/>
              </a:rPr>
              <a:t>– 2030</a:t>
            </a:r>
            <a:r>
              <a:rPr lang="ja-JP" altLang="en-US" sz="1200" dirty="0">
                <a:solidFill>
                  <a:srgbClr val="2E3558"/>
                </a:solidFill>
                <a:latin typeface="+mn-ea"/>
              </a:rPr>
              <a:t>～</a:t>
            </a:r>
            <a:r>
              <a:rPr lang="en-US" altLang="ja-JP" sz="1200" dirty="0">
                <a:solidFill>
                  <a:srgbClr val="2E3558"/>
                </a:solidFill>
                <a:latin typeface="+mn-ea"/>
              </a:rPr>
              <a:t>2034</a:t>
            </a:r>
            <a:r>
              <a:rPr lang="ja-JP" altLang="en-US" sz="1200" dirty="0">
                <a:solidFill>
                  <a:srgbClr val="2E3558"/>
                </a:solidFill>
                <a:latin typeface="+mn-ea"/>
              </a:rPr>
              <a:t>年度の</a:t>
            </a:r>
            <a:r>
              <a:rPr lang="en-US" altLang="ja-JP" sz="1200" dirty="0">
                <a:solidFill>
                  <a:srgbClr val="2E3558"/>
                </a:solidFill>
                <a:latin typeface="+mn-ea"/>
              </a:rPr>
              <a:t>5</a:t>
            </a:r>
            <a:r>
              <a:rPr lang="ja-JP" altLang="en-US" sz="1200" dirty="0">
                <a:solidFill>
                  <a:srgbClr val="2E3558"/>
                </a:solidFill>
                <a:latin typeface="+mn-ea"/>
              </a:rPr>
              <a:t>年間（</a:t>
            </a:r>
            <a:r>
              <a:rPr lang="en-US" altLang="ja-JP" sz="1200" dirty="0">
                <a:solidFill>
                  <a:srgbClr val="2E3558"/>
                </a:solidFill>
                <a:latin typeface="+mn-ea"/>
              </a:rPr>
              <a:t>2035</a:t>
            </a:r>
            <a:r>
              <a:rPr lang="ja-JP" altLang="en-US" sz="1200" dirty="0">
                <a:solidFill>
                  <a:srgbClr val="2E3558"/>
                </a:solidFill>
                <a:latin typeface="+mn-ea"/>
              </a:rPr>
              <a:t>年以降の目標は、今後、</a:t>
            </a:r>
            <a:r>
              <a:rPr lang="en-US" altLang="ja-JP" sz="1200" dirty="0">
                <a:solidFill>
                  <a:srgbClr val="2E3558"/>
                </a:solidFill>
                <a:latin typeface="+mn-ea"/>
              </a:rPr>
              <a:t>ICAO</a:t>
            </a:r>
            <a:r>
              <a:rPr lang="ja-JP" altLang="en-US" sz="1200" dirty="0">
                <a:solidFill>
                  <a:srgbClr val="2E3558"/>
                </a:solidFill>
                <a:latin typeface="+mn-ea"/>
              </a:rPr>
              <a:t>などの国際的な動向などを踏まえて検討・設定）</a:t>
            </a:r>
            <a:endParaRPr lang="en-US" altLang="ja-JP" sz="1200" dirty="0">
              <a:solidFill>
                <a:srgbClr val="2E3558"/>
              </a:solidFill>
              <a:latin typeface="+mn-ea"/>
            </a:endParaRPr>
          </a:p>
          <a:p>
            <a:pPr marL="371475" indent="-285750">
              <a:buFont typeface="Arial" panose="020B0604020202020204" pitchFamily="34" charset="0"/>
              <a:buChar char="•"/>
            </a:pPr>
            <a:r>
              <a:rPr lang="ja-JP" altLang="en-US" sz="1200" dirty="0">
                <a:solidFill>
                  <a:srgbClr val="2E3558"/>
                </a:solidFill>
                <a:latin typeface="+mn-ea"/>
              </a:rPr>
              <a:t>対象事業者 </a:t>
            </a:r>
            <a:r>
              <a:rPr lang="en-US" altLang="ja-JP" sz="1200" dirty="0">
                <a:solidFill>
                  <a:srgbClr val="2E3558"/>
                </a:solidFill>
                <a:latin typeface="+mn-ea"/>
              </a:rPr>
              <a:t>– </a:t>
            </a:r>
            <a:r>
              <a:rPr lang="ja-JP" altLang="en-US" sz="1200" dirty="0">
                <a:solidFill>
                  <a:srgbClr val="2E3558"/>
                </a:solidFill>
                <a:latin typeface="+mn-ea"/>
              </a:rPr>
              <a:t>年間</a:t>
            </a:r>
            <a:r>
              <a:rPr lang="en-US" altLang="ja-JP" sz="1200" dirty="0">
                <a:solidFill>
                  <a:srgbClr val="2E3558"/>
                </a:solidFill>
                <a:latin typeface="+mn-ea"/>
              </a:rPr>
              <a:t>10</a:t>
            </a:r>
            <a:r>
              <a:rPr lang="ja-JP" altLang="en-US" sz="1200" dirty="0">
                <a:solidFill>
                  <a:srgbClr val="2E3558"/>
                </a:solidFill>
                <a:latin typeface="+mn-ea"/>
              </a:rPr>
              <a:t>万</a:t>
            </a:r>
            <a:r>
              <a:rPr lang="en-US" altLang="ja-JP" sz="1200" dirty="0" err="1">
                <a:solidFill>
                  <a:srgbClr val="2E3558"/>
                </a:solidFill>
                <a:latin typeface="+mn-ea"/>
              </a:rPr>
              <a:t>kL</a:t>
            </a:r>
            <a:r>
              <a:rPr lang="ja-JP" altLang="en-US" sz="1200" dirty="0">
                <a:solidFill>
                  <a:srgbClr val="2E3558"/>
                </a:solidFill>
                <a:latin typeface="+mn-ea"/>
              </a:rPr>
              <a:t>以上のジェット燃料製造・供給事業者</a:t>
            </a:r>
            <a:endParaRPr lang="en-US" altLang="ja-JP" sz="1200" dirty="0">
              <a:solidFill>
                <a:srgbClr val="2E3558"/>
              </a:solidFill>
              <a:latin typeface="+mn-ea"/>
            </a:endParaRPr>
          </a:p>
          <a:p>
            <a:pPr marL="371475" indent="-285750">
              <a:buFont typeface="Arial" panose="020B0604020202020204" pitchFamily="34" charset="0"/>
              <a:buChar char="•"/>
            </a:pPr>
            <a:r>
              <a:rPr lang="ja-JP" altLang="en-US" sz="1200" dirty="0">
                <a:solidFill>
                  <a:srgbClr val="2E3558"/>
                </a:solidFill>
                <a:latin typeface="+mn-ea"/>
              </a:rPr>
              <a:t>目標達成における柔軟性措置 </a:t>
            </a:r>
            <a:r>
              <a:rPr lang="en-US" altLang="ja-JP" sz="1200" dirty="0">
                <a:solidFill>
                  <a:srgbClr val="2E3558"/>
                </a:solidFill>
                <a:latin typeface="+mn-ea"/>
              </a:rPr>
              <a:t>– </a:t>
            </a:r>
            <a:r>
              <a:rPr lang="ja-JP" altLang="en-US" sz="1200" dirty="0">
                <a:solidFill>
                  <a:srgbClr val="2E3558"/>
                </a:solidFill>
                <a:latin typeface="+mn-ea"/>
              </a:rPr>
              <a:t>設ける（事業者の責に因らない事業については目標量を引き下げるなど）</a:t>
            </a:r>
            <a:endParaRPr lang="en-US" altLang="ja-JP" sz="1200" dirty="0">
              <a:solidFill>
                <a:srgbClr val="2E3558"/>
              </a:solidFill>
              <a:latin typeface="+mn-ea"/>
            </a:endParaRPr>
          </a:p>
          <a:p>
            <a:pPr marL="371475" indent="-285750">
              <a:buFont typeface="Arial" panose="020B0604020202020204" pitchFamily="34" charset="0"/>
              <a:buChar char="•"/>
            </a:pPr>
            <a:r>
              <a:rPr lang="ja-JP" altLang="en-US" sz="1200" dirty="0">
                <a:solidFill>
                  <a:srgbClr val="2E3558"/>
                </a:solidFill>
                <a:latin typeface="+mn-ea"/>
              </a:rPr>
              <a:t>その他計画的に取り組むべき措置 </a:t>
            </a:r>
            <a:r>
              <a:rPr lang="en-US" altLang="ja-JP" sz="1200" dirty="0">
                <a:solidFill>
                  <a:srgbClr val="2E3558"/>
                </a:solidFill>
                <a:latin typeface="+mn-ea"/>
              </a:rPr>
              <a:t>– SAF</a:t>
            </a:r>
            <a:r>
              <a:rPr lang="ja-JP" altLang="en-US" sz="1200" dirty="0">
                <a:solidFill>
                  <a:srgbClr val="2E3558"/>
                </a:solidFill>
                <a:latin typeface="+mn-ea"/>
              </a:rPr>
              <a:t>の</a:t>
            </a:r>
            <a:r>
              <a:rPr lang="en-US" altLang="ja-JP" sz="1200" dirty="0">
                <a:solidFill>
                  <a:srgbClr val="2E3558"/>
                </a:solidFill>
                <a:latin typeface="+mn-ea"/>
              </a:rPr>
              <a:t>GHG</a:t>
            </a:r>
            <a:r>
              <a:rPr lang="ja-JP" altLang="en-US" sz="1200" dirty="0">
                <a:solidFill>
                  <a:srgbClr val="2E3558"/>
                </a:solidFill>
                <a:latin typeface="+mn-ea"/>
              </a:rPr>
              <a:t>削減率</a:t>
            </a:r>
            <a:r>
              <a:rPr lang="en-US" altLang="ja-JP" sz="1200" dirty="0">
                <a:solidFill>
                  <a:srgbClr val="2E3558"/>
                </a:solidFill>
                <a:latin typeface="+mn-ea"/>
              </a:rPr>
              <a:t>50%</a:t>
            </a:r>
            <a:r>
              <a:rPr lang="ja-JP" altLang="en-US" sz="1200" dirty="0">
                <a:solidFill>
                  <a:srgbClr val="2E3558"/>
                </a:solidFill>
                <a:latin typeface="+mn-ea"/>
              </a:rPr>
              <a:t>以上を目指すこと</a:t>
            </a:r>
            <a:endParaRPr lang="en-US" altLang="ja-JP" sz="1200" dirty="0">
              <a:solidFill>
                <a:srgbClr val="2E3558"/>
              </a:solidFill>
              <a:latin typeface="+mn-ea"/>
            </a:endParaRPr>
          </a:p>
          <a:p>
            <a:pPr marL="85725" indent="3054350"/>
            <a:r>
              <a:rPr lang="en-US" altLang="ja-JP" sz="1200" dirty="0">
                <a:solidFill>
                  <a:srgbClr val="2E3558"/>
                </a:solidFill>
                <a:latin typeface="+mn-ea"/>
              </a:rPr>
              <a:t>SAF</a:t>
            </a:r>
            <a:r>
              <a:rPr lang="ja-JP" altLang="en-US" sz="1200" dirty="0">
                <a:solidFill>
                  <a:srgbClr val="2E3558"/>
                </a:solidFill>
                <a:latin typeface="+mn-ea"/>
              </a:rPr>
              <a:t>原料及び</a:t>
            </a:r>
            <a:r>
              <a:rPr lang="en-US" altLang="ja-JP" sz="1200" dirty="0">
                <a:solidFill>
                  <a:srgbClr val="2E3558"/>
                </a:solidFill>
                <a:latin typeface="+mn-ea"/>
              </a:rPr>
              <a:t>SAF</a:t>
            </a:r>
            <a:r>
              <a:rPr lang="ja-JP" altLang="en-US" sz="1200" dirty="0">
                <a:solidFill>
                  <a:srgbClr val="2E3558"/>
                </a:solidFill>
                <a:latin typeface="+mn-ea"/>
              </a:rPr>
              <a:t>製造技術の開発や推進に関する努力規定の設定　など</a:t>
            </a:r>
            <a:endParaRPr lang="en-US" altLang="ja-JP" sz="1200" dirty="0">
              <a:solidFill>
                <a:srgbClr val="2E3558"/>
              </a:solidFill>
              <a:latin typeface="+mn-ea"/>
            </a:endParaRPr>
          </a:p>
          <a:p>
            <a:pPr marL="85725"/>
            <a:r>
              <a:rPr lang="ja-JP" altLang="en-US" sz="1200" dirty="0">
                <a:solidFill>
                  <a:srgbClr val="2E3558"/>
                </a:solidFill>
                <a:latin typeface="+mn-ea"/>
              </a:rPr>
              <a:t>（以下、参考</a:t>
            </a:r>
            <a:r>
              <a:rPr lang="en-US" altLang="ja-JP" sz="1200" dirty="0">
                <a:solidFill>
                  <a:srgbClr val="2E3558"/>
                </a:solidFill>
                <a:latin typeface="+mn-ea"/>
              </a:rPr>
              <a:t>URL</a:t>
            </a:r>
            <a:r>
              <a:rPr lang="ja-JP" altLang="en-US" sz="1200" dirty="0">
                <a:solidFill>
                  <a:srgbClr val="2E3558"/>
                </a:solidFill>
                <a:latin typeface="+mn-ea"/>
              </a:rPr>
              <a:t>）</a:t>
            </a:r>
            <a:endParaRPr lang="en-US" altLang="ja-JP" sz="1200" dirty="0">
              <a:solidFill>
                <a:srgbClr val="2E3558"/>
              </a:solidFill>
              <a:latin typeface="+mn-ea"/>
            </a:endParaRPr>
          </a:p>
          <a:p>
            <a:pPr marL="85725"/>
            <a:r>
              <a:rPr lang="en-US" altLang="ja-JP" sz="1200" dirty="0">
                <a:solidFill>
                  <a:srgbClr val="2E3558"/>
                </a:solidFill>
                <a:latin typeface="+mn-ea"/>
                <a:hlinkClick r:id="rId2"/>
              </a:rPr>
              <a:t>https://www.meti.go.jp/shingikai/energy_environment/saf/pdf/005_03_00.pdf</a:t>
            </a:r>
            <a:endParaRPr lang="ja-JP" altLang="en-US" sz="1200" b="1" u="sng" dirty="0">
              <a:solidFill>
                <a:srgbClr val="2E3558"/>
              </a:solidFill>
              <a:latin typeface="+mn-ea"/>
            </a:endParaRPr>
          </a:p>
          <a:p>
            <a:pPr marL="85725"/>
            <a:endParaRPr lang="en-US" altLang="ja-JP" sz="1400" dirty="0">
              <a:solidFill>
                <a:srgbClr val="2E3558"/>
              </a:solidFill>
              <a:latin typeface="+mn-ea"/>
            </a:endParaRPr>
          </a:p>
          <a:p>
            <a:pPr marL="85725"/>
            <a:r>
              <a:rPr lang="ja-JP" altLang="en-US" sz="1400" dirty="0">
                <a:solidFill>
                  <a:srgbClr val="2E3558"/>
                </a:solidFill>
                <a:latin typeface="+mn-ea"/>
              </a:rPr>
              <a:t>また、</a:t>
            </a:r>
            <a:r>
              <a:rPr lang="ja-JP" altLang="en-US" sz="1400" b="1" u="sng" dirty="0">
                <a:solidFill>
                  <a:srgbClr val="2E3558"/>
                </a:solidFill>
                <a:latin typeface="+mn-ea"/>
              </a:rPr>
              <a:t>経済産業省による予算措置の政策的な意義・必要性</a:t>
            </a:r>
            <a:r>
              <a:rPr lang="ja-JP" altLang="en-US" sz="1400" dirty="0">
                <a:solidFill>
                  <a:srgbClr val="2E3558"/>
                </a:solidFill>
                <a:latin typeface="+mn-ea"/>
              </a:rPr>
              <a:t>の観点から、以下</a:t>
            </a:r>
            <a:r>
              <a:rPr lang="en-US" altLang="ja-JP" sz="1400" dirty="0">
                <a:solidFill>
                  <a:srgbClr val="2E3558"/>
                </a:solidFill>
                <a:latin typeface="+mn-ea"/>
              </a:rPr>
              <a:t>2</a:t>
            </a:r>
            <a:r>
              <a:rPr lang="ja-JP" altLang="en-US" sz="1400" dirty="0">
                <a:solidFill>
                  <a:srgbClr val="2E3558"/>
                </a:solidFill>
                <a:latin typeface="+mn-ea"/>
              </a:rPr>
              <a:t>点についても詳述をお願いいたします。</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経済産業省の支援により、企業はどのようなリスクを取った経営や投資判断を行うことができるか</a:t>
            </a:r>
            <a:endParaRPr lang="en-US" altLang="ja-JP" sz="1400" dirty="0">
              <a:solidFill>
                <a:srgbClr val="2E3558"/>
              </a:solidFill>
              <a:latin typeface="+mn-ea"/>
            </a:endParaRPr>
          </a:p>
          <a:p>
            <a:pPr marL="371475" indent="-285750">
              <a:buFont typeface="Arial" panose="020B0604020202020204" pitchFamily="34" charset="0"/>
              <a:buChar char="•"/>
            </a:pPr>
            <a:r>
              <a:rPr lang="ja-JP" altLang="en-US" sz="1400" dirty="0">
                <a:solidFill>
                  <a:srgbClr val="2E3558"/>
                </a:solidFill>
                <a:latin typeface="+mn-ea"/>
              </a:rPr>
              <a:t>上記により、</a:t>
            </a:r>
            <a:r>
              <a:rPr lang="en-US" altLang="ja-JP" sz="1400" dirty="0">
                <a:solidFill>
                  <a:srgbClr val="2E3558"/>
                </a:solidFill>
                <a:latin typeface="+mn-ea"/>
              </a:rPr>
              <a:t>GX</a:t>
            </a:r>
            <a:r>
              <a:rPr lang="ja-JP" altLang="en-US" sz="1400" dirty="0">
                <a:solidFill>
                  <a:srgbClr val="2E3558"/>
                </a:solidFill>
                <a:latin typeface="+mn-ea"/>
              </a:rPr>
              <a:t>推進がどのように図られるか</a:t>
            </a:r>
            <a:endParaRPr lang="en-US" altLang="ja-JP" sz="1400" b="1" u="sng" dirty="0">
              <a:solidFill>
                <a:srgbClr val="2E3558"/>
              </a:solidFill>
              <a:latin typeface="+mn-ea"/>
            </a:endParaRPr>
          </a:p>
        </p:txBody>
      </p:sp>
    </p:spTree>
    <p:extLst>
      <p:ext uri="{BB962C8B-B14F-4D97-AF65-F5344CB8AC3E}">
        <p14:creationId xmlns:p14="http://schemas.microsoft.com/office/powerpoint/2010/main" val="1485233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1289AF5-5D89-40F9-B96D-6A9BD894A3F6}"/>
              </a:ext>
            </a:extLst>
          </p:cNvPr>
          <p:cNvSpPr/>
          <p:nvPr/>
        </p:nvSpPr>
        <p:spPr>
          <a:xfrm>
            <a:off x="943951" y="1421245"/>
            <a:ext cx="10103798"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marL="914400" indent="-914400" algn="ctr">
              <a:lnSpc>
                <a:spcPts val="6000"/>
              </a:lnSpc>
              <a:buFont typeface="+mj-lt"/>
              <a:buAutoNum type="arabicPeriod" startAt="5"/>
            </a:pPr>
            <a:r>
              <a:rPr kumimoji="1" lang="ja-JP" altLang="en-US" sz="5400" dirty="0">
                <a:solidFill>
                  <a:schemeClr val="tx1"/>
                </a:solidFill>
                <a:latin typeface="Trebuchet MS" panose="020B0603020202020204" pitchFamily="34" charset="0"/>
                <a:ea typeface="Meiryo UI" panose="020B0604030504040204" pitchFamily="50" charset="-128"/>
              </a:rPr>
              <a:t>経営層のコミット</a:t>
            </a:r>
            <a:endParaRPr kumimoji="1" lang="en-US" altLang="ja-JP" sz="3600" dirty="0">
              <a:solidFill>
                <a:schemeClr val="tx1"/>
              </a:solidFill>
              <a:latin typeface="Trebuchet MS" panose="020B0603020202020204" pitchFamily="34" charset="0"/>
              <a:ea typeface="Meiryo UI" panose="020B0604030504040204" pitchFamily="50" charset="-128"/>
            </a:endParaRPr>
          </a:p>
        </p:txBody>
      </p:sp>
      <p:sp>
        <p:nvSpPr>
          <p:cNvPr id="6" name="テキスト ボックス 5">
            <a:extLst>
              <a:ext uri="{FF2B5EF4-FFF2-40B4-BE49-F238E27FC236}">
                <a16:creationId xmlns:a16="http://schemas.microsoft.com/office/drawing/2014/main" id="{D03AA4A3-1072-12A2-4B14-0438F1657142}"/>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
        <p:nvSpPr>
          <p:cNvPr id="2" name="吹き出し: 四角形 48">
            <a:extLst>
              <a:ext uri="{FF2B5EF4-FFF2-40B4-BE49-F238E27FC236}">
                <a16:creationId xmlns:a16="http://schemas.microsoft.com/office/drawing/2014/main" id="{CF89CD7A-A9B3-B4B6-8D63-39DAA9277316}"/>
              </a:ext>
            </a:extLst>
          </p:cNvPr>
          <p:cNvSpPr/>
          <p:nvPr/>
        </p:nvSpPr>
        <p:spPr>
          <a:xfrm flipH="1">
            <a:off x="8584261" y="172645"/>
            <a:ext cx="3434499" cy="1354704"/>
          </a:xfrm>
          <a:prstGeom prst="wedgeRectCallout">
            <a:avLst>
              <a:gd name="adj1" fmla="val 49946"/>
              <a:gd name="adj2" fmla="val -20"/>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原則、実施主体ごとに提出</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但し、共同申請者のうち、本事業を中核的に推進する主体ではない場合は、共同申請者が代表者名で、経営者の関与の下で着実に本事業に取り組んでいく旨を記載した文書を提出することにより、本様式の提出を省略できる）</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33731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1">
            <a:extLst>
              <a:ext uri="{FF2B5EF4-FFF2-40B4-BE49-F238E27FC236}">
                <a16:creationId xmlns:a16="http://schemas.microsoft.com/office/drawing/2014/main" id="{E99CD67E-AA34-4CAA-81FD-2D35C392D20A}"/>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5</a:t>
            </a:r>
            <a:r>
              <a:rPr lang="ja-JP" altLang="en-US" sz="2000" dirty="0"/>
              <a:t>．経営層のコミット／</a:t>
            </a:r>
            <a:r>
              <a:rPr kumimoji="1" lang="ja-JP" altLang="en-US" sz="2000" dirty="0"/>
              <a:t>（</a:t>
            </a:r>
            <a:r>
              <a:rPr kumimoji="1" lang="en-US" altLang="ja-JP" sz="2000" dirty="0"/>
              <a:t>1</a:t>
            </a:r>
            <a:r>
              <a:rPr kumimoji="1" lang="ja-JP" altLang="en-US" sz="2000" dirty="0"/>
              <a:t>）組織内の事業推進体制</a:t>
            </a:r>
            <a:endParaRPr kumimoji="1" lang="en-US" sz="2000" dirty="0"/>
          </a:p>
        </p:txBody>
      </p:sp>
      <p:sp>
        <p:nvSpPr>
          <p:cNvPr id="30" name="Title 1">
            <a:extLst>
              <a:ext uri="{FF2B5EF4-FFF2-40B4-BE49-F238E27FC236}">
                <a16:creationId xmlns:a16="http://schemas.microsoft.com/office/drawing/2014/main" id="{365F5800-6BBF-449C-9D58-AA88EDB3037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経営者のコミットメントの下、専門部署に複数チームを設置</a:t>
            </a:r>
            <a:endParaRPr kumimoji="1" lang="en-US">
              <a:solidFill>
                <a:schemeClr val="tx1"/>
              </a:solidFill>
            </a:endParaRPr>
          </a:p>
        </p:txBody>
      </p:sp>
      <p:sp>
        <p:nvSpPr>
          <p:cNvPr id="11" name="ee4pContent3">
            <a:extLst>
              <a:ext uri="{FF2B5EF4-FFF2-40B4-BE49-F238E27FC236}">
                <a16:creationId xmlns:a16="http://schemas.microsoft.com/office/drawing/2014/main" id="{ACBF2249-78E7-966A-5C76-E423DF3243BD}"/>
              </a:ext>
            </a:extLst>
          </p:cNvPr>
          <p:cNvSpPr txBox="1"/>
          <p:nvPr/>
        </p:nvSpPr>
        <p:spPr>
          <a:xfrm>
            <a:off x="6239439" y="1653739"/>
            <a:ext cx="5183998" cy="405987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責任者と担当部署</a:t>
            </a:r>
            <a:endParaRPr lang="en-US" altLang="ja-JP" sz="1400">
              <a:latin typeface="Meiryo UI" panose="020B0604030504040204" pitchFamily="50" charset="-128"/>
              <a:ea typeface="Meiryo UI" panose="020B0604030504040204" pitchFamily="50" charset="-128"/>
            </a:endParaRPr>
          </a:p>
          <a:p>
            <a:pPr lvl="1">
              <a:buSzPct val="100000"/>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a:t>
            </a:r>
            <a:endParaRPr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E</a:t>
            </a:r>
            <a:r>
              <a:rPr kumimoji="1" lang="ja-JP" altLang="en-US" sz="1400">
                <a:latin typeface="Meiryo UI" panose="020B0604030504040204" pitchFamily="50" charset="-128"/>
                <a:ea typeface="Meiryo UI" panose="020B0604030504040204" pitchFamily="50" charset="-128"/>
              </a:rPr>
              <a:t>本部長：</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a:t>
            </a: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担当チーム</a:t>
            </a:r>
            <a:endParaRPr kumimoji="1" lang="en-US" altLang="ja-JP" sz="1400">
              <a:latin typeface="Meiryo UI" panose="020B0604030504040204" pitchFamily="50" charset="-128"/>
              <a:ea typeface="Meiryo UI" panose="020B0604030504040204" pitchFamily="50" charset="-128"/>
            </a:endParaRPr>
          </a:p>
          <a:p>
            <a:pPr lvl="2">
              <a:buSzPct val="100000"/>
              <a:buFont typeface="Trebuchet MS" panose="020B0603020202020204" pitchFamily="34" charset="0"/>
              <a:buChar char="–"/>
            </a:pPr>
            <a:r>
              <a:rPr kumimoji="1" lang="ja-JP" altLang="en-US" sz="1400">
                <a:latin typeface="Meiryo UI" panose="020B0604030504040204" pitchFamily="50" charset="-128"/>
                <a:ea typeface="Meiryo UI" panose="020B0604030504040204" pitchFamily="50" charset="-128"/>
              </a:rPr>
              <a:t>チーム</a:t>
            </a:r>
            <a:r>
              <a:rPr kumimoji="1" lang="en-US" altLang="ja-JP" sz="1400">
                <a:latin typeface="Meiryo UI" panose="020B0604030504040204" pitchFamily="50" charset="-128"/>
                <a:ea typeface="Meiryo UI" panose="020B0604030504040204" pitchFamily="50" charset="-128"/>
              </a:rPr>
              <a:t>A</a:t>
            </a:r>
            <a:r>
              <a:rPr kumimoji="1" lang="ja-JP" altLang="en-US" sz="1400">
                <a:latin typeface="Meiryo UI" panose="020B0604030504040204" pitchFamily="50" charset="-128"/>
                <a:ea typeface="Meiryo UI" panose="020B0604030504040204" pitchFamily="50" charset="-128"/>
              </a:rPr>
              <a:t>：①</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：③</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C</a:t>
            </a:r>
            <a:r>
              <a:rPr lang="ja-JP" altLang="en-US" sz="1400">
                <a:latin typeface="Meiryo UI" panose="020B0604030504040204" pitchFamily="50" charset="-128"/>
                <a:ea typeface="Meiryo UI" panose="020B0604030504040204" pitchFamily="50" charset="-128"/>
              </a:rPr>
              <a:t>：④</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en-US" altLang="ja-JP" sz="1400">
                <a:latin typeface="Meiryo UI" panose="020B0604030504040204" pitchFamily="50" charset="-128"/>
                <a:ea typeface="Meiryo UI" panose="020B0604030504040204" pitchFamily="50" charset="-128"/>
              </a:rPr>
              <a:t>D</a:t>
            </a:r>
            <a:r>
              <a:rPr lang="ja-JP" altLang="en-US" sz="1400">
                <a:latin typeface="Meiryo UI" panose="020B0604030504040204" pitchFamily="50" charset="-128"/>
                <a:ea typeface="Meiryo UI" panose="020B0604030504040204" pitchFamily="50" charset="-128"/>
              </a:rPr>
              <a:t>部（</a:t>
            </a: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marL="358775" lvl="2" indent="-274638">
              <a:buSzPct val="100000"/>
              <a:buFont typeface="Arial" panose="020B0604020202020204" pitchFamily="34" charset="0"/>
              <a:buChar char="•"/>
            </a:pPr>
            <a:r>
              <a:rPr kumimoji="1" lang="ja-JP" altLang="en-US" sz="1400">
                <a:latin typeface="Meiryo UI" panose="020B0604030504040204" pitchFamily="50" charset="-128"/>
                <a:ea typeface="Meiryo UI" panose="020B0604030504040204" pitchFamily="50" charset="-128"/>
              </a:rPr>
              <a:t>チームリーダー</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チームリーダー</a:t>
            </a:r>
            <a:r>
              <a:rPr kumimoji="1" lang="en-US" altLang="ja-JP" sz="1400">
                <a:latin typeface="Meiryo UI" panose="020B0604030504040204" pitchFamily="50" charset="-128"/>
                <a:ea typeface="Meiryo UI" panose="020B0604030504040204" pitchFamily="50" charset="-128"/>
              </a:rPr>
              <a:t>G</a:t>
            </a:r>
            <a:r>
              <a:rPr kumimoji="1" lang="ja-JP" altLang="en-US" sz="1400">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H</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I</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br>
              <a:rPr kumimoji="1" lang="en-US" altLang="ja-JP" sz="1400">
                <a:latin typeface="Meiryo UI" panose="020B0604030504040204" pitchFamily="50" charset="-128"/>
                <a:ea typeface="Meiryo UI" panose="020B0604030504040204" pitchFamily="50" charset="-128"/>
              </a:rPr>
            </a:br>
            <a:endParaRPr lang="en-US" altLang="ja-JP" sz="1400">
              <a:latin typeface="Meiryo UI" panose="020B0604030504040204" pitchFamily="50" charset="-128"/>
              <a:ea typeface="Meiryo UI" panose="020B0604030504040204" pitchFamily="50" charset="-128"/>
            </a:endParaRPr>
          </a:p>
          <a:p>
            <a:pPr marL="108000" lvl="1" indent="0">
              <a:buSzPct val="100000"/>
              <a:buNone/>
            </a:pPr>
            <a:r>
              <a:rPr lang="ja-JP" altLang="en-US" sz="1400">
                <a:latin typeface="Meiryo UI" panose="020B0604030504040204" pitchFamily="50" charset="-128"/>
                <a:ea typeface="Meiryo UI" panose="020B0604030504040204" pitchFamily="50" charset="-128"/>
              </a:rPr>
              <a:t>部門間の連携方法</a:t>
            </a:r>
            <a:endParaRPr lang="en-US" altLang="ja-JP" sz="1400">
              <a:latin typeface="Meiryo UI" panose="020B0604030504040204" pitchFamily="50" charset="-128"/>
              <a:ea typeface="Meiryo UI" panose="020B0604030504040204" pitchFamily="50" charset="-128"/>
            </a:endParaRPr>
          </a:p>
          <a:p>
            <a:pPr lvl="1">
              <a:buSzPct val="100000"/>
            </a:pPr>
            <a:r>
              <a:rPr lang="en-US" altLang="ja-JP" sz="1400">
                <a:latin typeface="Meiryo UI" panose="020B0604030504040204" pitchFamily="50" charset="-128"/>
                <a:ea typeface="Meiryo UI" panose="020B0604030504040204" pitchFamily="50" charset="-128"/>
              </a:rPr>
              <a:t>XXX</a:t>
            </a:r>
          </a:p>
          <a:p>
            <a:pPr lvl="1">
              <a:buSzPct val="100000"/>
            </a:pPr>
            <a:r>
              <a:rPr lang="en-US" altLang="ja-JP" sz="1400">
                <a:latin typeface="Meiryo UI" panose="020B0604030504040204" pitchFamily="50" charset="-128"/>
                <a:ea typeface="Meiryo UI" panose="020B0604030504040204" pitchFamily="50" charset="-128"/>
              </a:rPr>
              <a:t>XXX</a:t>
            </a:r>
          </a:p>
        </p:txBody>
      </p:sp>
      <p:grpSp>
        <p:nvGrpSpPr>
          <p:cNvPr id="42" name="グループ化 41">
            <a:extLst>
              <a:ext uri="{FF2B5EF4-FFF2-40B4-BE49-F238E27FC236}">
                <a16:creationId xmlns:a16="http://schemas.microsoft.com/office/drawing/2014/main" id="{29CEA8BA-C016-4870-A4BD-DBCE5CD8937C}"/>
              </a:ext>
            </a:extLst>
          </p:cNvPr>
          <p:cNvGrpSpPr/>
          <p:nvPr/>
        </p:nvGrpSpPr>
        <p:grpSpPr>
          <a:xfrm>
            <a:off x="765598" y="1675208"/>
            <a:ext cx="5184000" cy="3332263"/>
            <a:chOff x="355247" y="2647690"/>
            <a:chExt cx="5701993" cy="3936437"/>
          </a:xfrm>
        </p:grpSpPr>
        <p:sp>
          <p:nvSpPr>
            <p:cNvPr id="7" name="Rectangle 56">
              <a:extLst>
                <a:ext uri="{FF2B5EF4-FFF2-40B4-BE49-F238E27FC236}">
                  <a16:creationId xmlns:a16="http://schemas.microsoft.com/office/drawing/2014/main" id="{9F02879D-BA9B-E24D-8B0C-E55E65FB3296}"/>
                </a:ext>
              </a:extLst>
            </p:cNvPr>
            <p:cNvSpPr/>
            <p:nvPr/>
          </p:nvSpPr>
          <p:spPr>
            <a:xfrm>
              <a:off x="1606653" y="5236819"/>
              <a:ext cx="1146357" cy="1347308"/>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A</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①</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G</a:t>
              </a:r>
            </a:p>
          </p:txBody>
        </p:sp>
        <p:sp>
          <p:nvSpPr>
            <p:cNvPr id="8" name="Rectangle 57">
              <a:extLst>
                <a:ext uri="{FF2B5EF4-FFF2-40B4-BE49-F238E27FC236}">
                  <a16:creationId xmlns:a16="http://schemas.microsoft.com/office/drawing/2014/main" id="{6D011718-8A3B-4442-3C58-B625BE482FD9}"/>
                </a:ext>
              </a:extLst>
            </p:cNvPr>
            <p:cNvSpPr/>
            <p:nvPr/>
          </p:nvSpPr>
          <p:spPr>
            <a:xfrm>
              <a:off x="2796019" y="5236819"/>
              <a:ext cx="1146357" cy="1347308"/>
            </a:xfrm>
            <a:prstGeom prst="rect">
              <a:avLst/>
            </a:prstGeom>
            <a:noFill/>
            <a:ln w="6350"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B</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②</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H</a:t>
              </a:r>
            </a:p>
          </p:txBody>
        </p:sp>
        <p:sp>
          <p:nvSpPr>
            <p:cNvPr id="9" name="Rectangle 58">
              <a:extLst>
                <a:ext uri="{FF2B5EF4-FFF2-40B4-BE49-F238E27FC236}">
                  <a16:creationId xmlns:a16="http://schemas.microsoft.com/office/drawing/2014/main" id="{BF9ACD51-E515-37D8-F986-5838FEBD943C}"/>
                </a:ext>
              </a:extLst>
            </p:cNvPr>
            <p:cNvSpPr/>
            <p:nvPr/>
          </p:nvSpPr>
          <p:spPr>
            <a:xfrm>
              <a:off x="3988262" y="5236819"/>
              <a:ext cx="1146357" cy="1347308"/>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C</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③</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I</a:t>
              </a:r>
            </a:p>
          </p:txBody>
        </p:sp>
        <p:cxnSp>
          <p:nvCxnSpPr>
            <p:cNvPr id="10" name="Connector: Elbow 59">
              <a:extLst>
                <a:ext uri="{FF2B5EF4-FFF2-40B4-BE49-F238E27FC236}">
                  <a16:creationId xmlns:a16="http://schemas.microsoft.com/office/drawing/2014/main" id="{8A095D13-29C2-3526-2DAA-AF0DCD48361C}"/>
                </a:ext>
              </a:extLst>
            </p:cNvPr>
            <p:cNvCxnSpPr>
              <a:cxnSpLocks/>
            </p:cNvCxnSpPr>
            <p:nvPr/>
          </p:nvCxnSpPr>
          <p:spPr>
            <a:xfrm rot="10800000" flipV="1">
              <a:off x="947451" y="3530858"/>
              <a:ext cx="2421746" cy="22139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Rectangle 62">
              <a:extLst>
                <a:ext uri="{FF2B5EF4-FFF2-40B4-BE49-F238E27FC236}">
                  <a16:creationId xmlns:a16="http://schemas.microsoft.com/office/drawing/2014/main" id="{3C9F1EC1-8B91-5D6D-C90F-B7C220D202CE}"/>
                </a:ext>
              </a:extLst>
            </p:cNvPr>
            <p:cNvSpPr>
              <a:spLocks noChangeArrowheads="1"/>
            </p:cNvSpPr>
            <p:nvPr/>
          </p:nvSpPr>
          <p:spPr bwMode="gray">
            <a:xfrm>
              <a:off x="1349512" y="2647690"/>
              <a:ext cx="3256466" cy="641438"/>
            </a:xfrm>
            <a:prstGeom prst="rect">
              <a:avLst/>
            </a:prstGeom>
            <a:noFill/>
            <a:ln w="2857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tIns="91440" bIns="9144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ja-JP" altLang="en-US" sz="1400">
                  <a:latin typeface="Meiryo UI" panose="020B0604030504040204" pitchFamily="50" charset="-128"/>
                  <a:ea typeface="Meiryo UI" panose="020B0604030504040204" pitchFamily="50" charset="-128"/>
                </a:rPr>
                <a:t>代表取締役社長</a:t>
              </a:r>
              <a:r>
                <a:rPr lang="en-US" altLang="ja-JP" sz="1400">
                  <a:latin typeface="Meiryo UI" panose="020B0604030504040204" pitchFamily="50" charset="-128"/>
                  <a:ea typeface="Meiryo UI" panose="020B0604030504040204" pitchFamily="50" charset="-128"/>
                </a:rPr>
                <a:t> aa aa</a:t>
              </a:r>
            </a:p>
            <a:p>
              <a:pPr algn="ctr"/>
              <a:r>
                <a:rPr lang="ja-JP" altLang="en-US" sz="1050">
                  <a:latin typeface="Meiryo UI" panose="020B0604030504040204" pitchFamily="50" charset="-128"/>
                  <a:ea typeface="Meiryo UI" panose="020B0604030504040204" pitchFamily="50" charset="-128"/>
                </a:rPr>
                <a:t>（事業にコミットする経営者）</a:t>
              </a:r>
              <a:endParaRPr lang="en-US" altLang="ja-JP" sz="1050">
                <a:latin typeface="Meiryo UI" panose="020B0604030504040204" pitchFamily="50" charset="-128"/>
                <a:ea typeface="Meiryo UI" panose="020B0604030504040204" pitchFamily="50" charset="-128"/>
              </a:endParaRPr>
            </a:p>
          </p:txBody>
        </p:sp>
        <p:sp>
          <p:nvSpPr>
            <p:cNvPr id="13"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599481" y="3753915"/>
              <a:ext cx="1539432" cy="82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lc="http://schemas.openxmlformats.org/drawingml/2006/lockedCanva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本部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E</a:t>
              </a:r>
              <a:r>
                <a:rPr lang="ja-JP" altLang="en-US" sz="1400">
                  <a:latin typeface="Meiryo UI" panose="020B0604030504040204" pitchFamily="50" charset="-128"/>
                  <a:ea typeface="Meiryo UI" panose="020B0604030504040204" pitchFamily="50" charset="-128"/>
                </a:rPr>
                <a:t>本部長</a:t>
              </a:r>
              <a:br>
                <a:rPr lang="en-US" altLang="ja-JP" sz="1400">
                  <a:latin typeface="Meiryo UI" panose="020B0604030504040204" pitchFamily="50" charset="-128"/>
                  <a:ea typeface="Meiryo UI" panose="020B0604030504040204" pitchFamily="50" charset="-128"/>
                </a:rPr>
              </a:br>
              <a:r>
                <a:rPr lang="en-US" altLang="ja-JP" sz="1050">
                  <a:latin typeface="Meiryo UI" panose="020B0604030504040204" pitchFamily="50" charset="-128"/>
                  <a:ea typeface="Meiryo UI" panose="020B0604030504040204" pitchFamily="50" charset="-128"/>
                </a:rPr>
                <a:t>(</a:t>
              </a:r>
              <a:r>
                <a:rPr lang="zh-TW" altLang="en-US" sz="1050">
                  <a:latin typeface="Meiryo UI" panose="020B0604030504040204" pitchFamily="50" charset="-128"/>
                  <a:ea typeface="Meiryo UI" panose="020B0604030504040204" pitchFamily="50" charset="-128"/>
                </a:rPr>
                <a:t>本事業</a:t>
              </a:r>
              <a:r>
                <a:rPr lang="ja-JP" altLang="en-US" sz="1050">
                  <a:latin typeface="Meiryo UI" panose="020B0604030504040204" pitchFamily="50" charset="-128"/>
                  <a:ea typeface="Meiryo UI" panose="020B0604030504040204" pitchFamily="50" charset="-128"/>
                </a:rPr>
                <a:t>責任者</a:t>
              </a:r>
              <a:r>
                <a:rPr lang="en-US" altLang="ja-JP" sz="1050">
                  <a:latin typeface="Meiryo UI" panose="020B0604030504040204" pitchFamily="50" charset="-128"/>
                  <a:ea typeface="Meiryo UI" panose="020B0604030504040204" pitchFamily="50" charset="-128"/>
                </a:rPr>
                <a:t>)</a:t>
              </a:r>
            </a:p>
          </p:txBody>
        </p:sp>
        <p:sp>
          <p:nvSpPr>
            <p:cNvPr id="14" name="Rectangle 64">
              <a:extLst>
                <a:ext uri="{FF2B5EF4-FFF2-40B4-BE49-F238E27FC236}">
                  <a16:creationId xmlns:a16="http://schemas.microsoft.com/office/drawing/2014/main" id="{D7C63D03-6A10-AC0F-A193-17814721BB6D}"/>
                </a:ext>
              </a:extLst>
            </p:cNvPr>
            <p:cNvSpPr>
              <a:spLocks noChangeArrowheads="1"/>
            </p:cNvSpPr>
            <p:nvPr/>
          </p:nvSpPr>
          <p:spPr bwMode="gray">
            <a:xfrm>
              <a:off x="355247" y="3753915"/>
              <a:ext cx="1182092" cy="828000"/>
            </a:xfrm>
            <a:prstGeom prst="rect">
              <a:avLst/>
            </a:prstGeom>
            <a:noFill/>
            <a:ln w="952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lc="http://schemas.openxmlformats.org/drawingml/2006/lockedCanva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br>
                <a:rPr lang="en-US" altLang="ja-JP" sz="1400">
                  <a:latin typeface="Meiryo UI" panose="020B0604030504040204" pitchFamily="50" charset="-128"/>
                  <a:ea typeface="Meiryo UI" panose="020B0604030504040204" pitchFamily="50" charset="-128"/>
                </a:rPr>
              </a:b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endParaRPr lang="en-US" altLang="ja-JP" sz="1400">
                <a:latin typeface="Meiryo UI" panose="020B0604030504040204" pitchFamily="50" charset="-128"/>
                <a:ea typeface="Meiryo UI" panose="020B0604030504040204" pitchFamily="50" charset="-128"/>
              </a:endParaRPr>
            </a:p>
          </p:txBody>
        </p:sp>
        <p:cxnSp>
          <p:nvCxnSpPr>
            <p:cNvPr id="15" name="Connector: Elbow 66">
              <a:extLst>
                <a:ext uri="{FF2B5EF4-FFF2-40B4-BE49-F238E27FC236}">
                  <a16:creationId xmlns:a16="http://schemas.microsoft.com/office/drawing/2014/main" id="{A07B4D23-ADDC-30D1-C62D-DD35F770DAFD}"/>
                </a:ext>
              </a:extLst>
            </p:cNvPr>
            <p:cNvCxnSpPr>
              <a:cxnSpLocks/>
            </p:cNvCxnSpPr>
            <p:nvPr/>
          </p:nvCxnSpPr>
          <p:spPr>
            <a:xfrm rot="5400000">
              <a:off x="3147803" y="3532517"/>
              <a:ext cx="442793" cy="3"/>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Arrow Connector 67">
              <a:extLst>
                <a:ext uri="{FF2B5EF4-FFF2-40B4-BE49-F238E27FC236}">
                  <a16:creationId xmlns:a16="http://schemas.microsoft.com/office/drawing/2014/main" id="{11100A03-4D30-22B3-2E3F-B2697D0B2148}"/>
                </a:ext>
              </a:extLst>
            </p:cNvPr>
            <p:cNvCxnSpPr>
              <a:cxnSpLocks/>
            </p:cNvCxnSpPr>
            <p:nvPr/>
          </p:nvCxnSpPr>
          <p:spPr>
            <a:xfrm>
              <a:off x="1650455" y="4063477"/>
              <a:ext cx="844697" cy="3319"/>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7" name="Straight Connector 71">
              <a:extLst>
                <a:ext uri="{FF2B5EF4-FFF2-40B4-BE49-F238E27FC236}">
                  <a16:creationId xmlns:a16="http://schemas.microsoft.com/office/drawing/2014/main" id="{23B6984B-623F-6D24-FDD2-043A5FB410B9}"/>
                </a:ext>
              </a:extLst>
            </p:cNvPr>
            <p:cNvCxnSpPr>
              <a:cxnSpLocks/>
              <a:endCxn id="8" idx="0"/>
            </p:cNvCxnSpPr>
            <p:nvPr/>
          </p:nvCxnSpPr>
          <p:spPr>
            <a:xfrm>
              <a:off x="3369197" y="4581915"/>
              <a:ext cx="1" cy="654904"/>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 name="Straight Connector 73">
              <a:extLst>
                <a:ext uri="{FF2B5EF4-FFF2-40B4-BE49-F238E27FC236}">
                  <a16:creationId xmlns:a16="http://schemas.microsoft.com/office/drawing/2014/main" id="{A71F7A58-DF97-D08E-473A-36A740F3964B}"/>
                </a:ext>
              </a:extLst>
            </p:cNvPr>
            <p:cNvCxnSpPr>
              <a:cxnSpLocks/>
              <a:endCxn id="8" idx="0"/>
            </p:cNvCxnSpPr>
            <p:nvPr/>
          </p:nvCxnSpPr>
          <p:spPr>
            <a:xfrm flipH="1">
              <a:off x="3369198" y="4957983"/>
              <a:ext cx="1439" cy="278836"/>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Connector: Elbow 76">
              <a:extLst>
                <a:ext uri="{FF2B5EF4-FFF2-40B4-BE49-F238E27FC236}">
                  <a16:creationId xmlns:a16="http://schemas.microsoft.com/office/drawing/2014/main" id="{543FD8CE-2312-52D1-2B06-3D4EEE0C1971}"/>
                </a:ext>
              </a:extLst>
            </p:cNvPr>
            <p:cNvCxnSpPr>
              <a:cxnSpLocks/>
              <a:stCxn id="7" idx="0"/>
            </p:cNvCxnSpPr>
            <p:nvPr/>
          </p:nvCxnSpPr>
          <p:spPr>
            <a:xfrm rot="5400000" flipH="1" flipV="1">
              <a:off x="2447062" y="4314685"/>
              <a:ext cx="654904" cy="1189365"/>
            </a:xfrm>
            <a:prstGeom prst="bentConnector3">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 name="Connector: Elbow 77">
              <a:extLst>
                <a:ext uri="{FF2B5EF4-FFF2-40B4-BE49-F238E27FC236}">
                  <a16:creationId xmlns:a16="http://schemas.microsoft.com/office/drawing/2014/main" id="{F96F3D39-98FC-D4A8-B298-E39FCFA73DCE}"/>
                </a:ext>
              </a:extLst>
            </p:cNvPr>
            <p:cNvCxnSpPr>
              <a:cxnSpLocks/>
              <a:stCxn id="9" idx="0"/>
            </p:cNvCxnSpPr>
            <p:nvPr/>
          </p:nvCxnSpPr>
          <p:spPr>
            <a:xfrm rot="16200000" flipV="1">
              <a:off x="3637867" y="4313245"/>
              <a:ext cx="654904" cy="1192244"/>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F8FF9D50-F66B-5FDD-1B8B-63A5DAA7C029}"/>
                </a:ext>
              </a:extLst>
            </p:cNvPr>
            <p:cNvSpPr txBox="1"/>
            <p:nvPr/>
          </p:nvSpPr>
          <p:spPr>
            <a:xfrm>
              <a:off x="1787811" y="3872477"/>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22" name="Rectangle 56">
              <a:extLst>
                <a:ext uri="{FF2B5EF4-FFF2-40B4-BE49-F238E27FC236}">
                  <a16:creationId xmlns:a16="http://schemas.microsoft.com/office/drawing/2014/main" id="{FADD0C82-B477-29A5-E651-6281FD185595}"/>
                </a:ext>
              </a:extLst>
            </p:cNvPr>
            <p:cNvSpPr/>
            <p:nvPr/>
          </p:nvSpPr>
          <p:spPr>
            <a:xfrm>
              <a:off x="373115" y="5236819"/>
              <a:ext cx="1146357" cy="1347308"/>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D</a:t>
              </a: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部</a:t>
              </a:r>
              <a:endPar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cxnSp>
          <p:nvCxnSpPr>
            <p:cNvPr id="23" name="直線コネクタ 22">
              <a:extLst>
                <a:ext uri="{FF2B5EF4-FFF2-40B4-BE49-F238E27FC236}">
                  <a16:creationId xmlns:a16="http://schemas.microsoft.com/office/drawing/2014/main" id="{B8562AAD-3695-2881-98C1-2DEF36C82B6F}"/>
                </a:ext>
              </a:extLst>
            </p:cNvPr>
            <p:cNvCxnSpPr>
              <a:cxnSpLocks/>
              <a:endCxn id="22" idx="0"/>
            </p:cNvCxnSpPr>
            <p:nvPr/>
          </p:nvCxnSpPr>
          <p:spPr>
            <a:xfrm>
              <a:off x="946293" y="4581915"/>
              <a:ext cx="1" cy="654904"/>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Straight Arrow Connector 67">
              <a:extLst>
                <a:ext uri="{FF2B5EF4-FFF2-40B4-BE49-F238E27FC236}">
                  <a16:creationId xmlns:a16="http://schemas.microsoft.com/office/drawing/2014/main" id="{BE962D5F-E2D0-2565-5993-4EC17841E9AD}"/>
                </a:ext>
              </a:extLst>
            </p:cNvPr>
            <p:cNvCxnSpPr>
              <a:cxnSpLocks/>
            </p:cNvCxnSpPr>
            <p:nvPr/>
          </p:nvCxnSpPr>
          <p:spPr>
            <a:xfrm>
              <a:off x="1930537" y="6395686"/>
              <a:ext cx="2675441" cy="0"/>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5" name="テキスト ボックス 24">
              <a:extLst>
                <a:ext uri="{FF2B5EF4-FFF2-40B4-BE49-F238E27FC236}">
                  <a16:creationId xmlns:a16="http://schemas.microsoft.com/office/drawing/2014/main" id="{E80DA8F0-7ACF-C14C-3C1E-619C3A33F9EE}"/>
                </a:ext>
              </a:extLst>
            </p:cNvPr>
            <p:cNvSpPr txBox="1"/>
            <p:nvPr/>
          </p:nvSpPr>
          <p:spPr>
            <a:xfrm>
              <a:off x="3067876" y="6213083"/>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32" name="Rectangle 63">
              <a:extLst>
                <a:ext uri="{FF2B5EF4-FFF2-40B4-BE49-F238E27FC236}">
                  <a16:creationId xmlns:a16="http://schemas.microsoft.com/office/drawing/2014/main" id="{B72C311D-1667-2181-CE01-DC1A1AA0968D}"/>
                </a:ext>
              </a:extLst>
            </p:cNvPr>
            <p:cNvSpPr>
              <a:spLocks noChangeArrowheads="1"/>
            </p:cNvSpPr>
            <p:nvPr/>
          </p:nvSpPr>
          <p:spPr bwMode="gray">
            <a:xfrm>
              <a:off x="4617240" y="3757234"/>
              <a:ext cx="1440000" cy="82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 xmlns:lc="http://schemas.openxmlformats.org/drawingml/2006/lockedCanva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S</a:t>
              </a:r>
              <a:r>
                <a:rPr lang="ja-JP" altLang="en-US" sz="1400">
                  <a:latin typeface="Meiryo UI" panose="020B0604030504040204" pitchFamily="50" charset="-128"/>
                  <a:ea typeface="Meiryo UI" panose="020B0604030504040204" pitchFamily="50" charset="-128"/>
                </a:rPr>
                <a:t>部長</a:t>
              </a:r>
              <a:endParaRPr lang="en-US" altLang="ja-JP" sz="1050">
                <a:highlight>
                  <a:srgbClr val="00FF00"/>
                </a:highlight>
                <a:latin typeface="Meiryo UI" panose="020B0604030504040204" pitchFamily="50" charset="-128"/>
                <a:ea typeface="Meiryo UI" panose="020B0604030504040204" pitchFamily="50" charset="-128"/>
              </a:endParaRPr>
            </a:p>
          </p:txBody>
        </p:sp>
        <p:cxnSp>
          <p:nvCxnSpPr>
            <p:cNvPr id="33" name="Connector: Elbow 66">
              <a:extLst>
                <a:ext uri="{FF2B5EF4-FFF2-40B4-BE49-F238E27FC236}">
                  <a16:creationId xmlns:a16="http://schemas.microsoft.com/office/drawing/2014/main" id="{E3ADE091-6CC1-E78A-B93C-C22813A5F331}"/>
                </a:ext>
              </a:extLst>
            </p:cNvPr>
            <p:cNvCxnSpPr>
              <a:cxnSpLocks/>
            </p:cNvCxnSpPr>
            <p:nvPr/>
          </p:nvCxnSpPr>
          <p:spPr>
            <a:xfrm>
              <a:off x="3380459" y="3530858"/>
              <a:ext cx="1956781" cy="223200"/>
            </a:xfrm>
            <a:prstGeom prst="bentConnector2">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35" name="Straight Arrow Connector 67">
              <a:extLst>
                <a:ext uri="{FF2B5EF4-FFF2-40B4-BE49-F238E27FC236}">
                  <a16:creationId xmlns:a16="http://schemas.microsoft.com/office/drawing/2014/main" id="{FF3B3F85-5CE8-E9BC-6AFC-7AE30302B047}"/>
                </a:ext>
              </a:extLst>
            </p:cNvPr>
            <p:cNvCxnSpPr>
              <a:cxnSpLocks/>
            </p:cNvCxnSpPr>
            <p:nvPr/>
          </p:nvCxnSpPr>
          <p:spPr>
            <a:xfrm>
              <a:off x="4167475" y="406694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36" name="テキスト ボックス 35">
              <a:extLst>
                <a:ext uri="{FF2B5EF4-FFF2-40B4-BE49-F238E27FC236}">
                  <a16:creationId xmlns:a16="http://schemas.microsoft.com/office/drawing/2014/main" id="{21ADA602-490A-3763-C03E-34AE0736C052}"/>
                </a:ext>
              </a:extLst>
            </p:cNvPr>
            <p:cNvSpPr txBox="1"/>
            <p:nvPr/>
          </p:nvSpPr>
          <p:spPr>
            <a:xfrm>
              <a:off x="4075317" y="3847225"/>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grpSp>
      <p:sp>
        <p:nvSpPr>
          <p:cNvPr id="34" name="正方形/長方形 33">
            <a:extLst>
              <a:ext uri="{FF2B5EF4-FFF2-40B4-BE49-F238E27FC236}">
                <a16:creationId xmlns:a16="http://schemas.microsoft.com/office/drawing/2014/main" id="{C1C78471-FE47-EDEB-F26A-8B25BB46AED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31" name="グループ化 30">
            <a:extLst>
              <a:ext uri="{FF2B5EF4-FFF2-40B4-BE49-F238E27FC236}">
                <a16:creationId xmlns:a16="http://schemas.microsoft.com/office/drawing/2014/main" id="{2D81CE83-C58D-3573-EF5F-D448E4AEEBF4}"/>
              </a:ext>
            </a:extLst>
          </p:cNvPr>
          <p:cNvGrpSpPr/>
          <p:nvPr/>
        </p:nvGrpSpPr>
        <p:grpSpPr>
          <a:xfrm>
            <a:off x="765598" y="1204814"/>
            <a:ext cx="5184000" cy="288000"/>
            <a:chOff x="156000" y="1879963"/>
            <a:chExt cx="5760000" cy="288000"/>
          </a:xfrm>
        </p:grpSpPr>
        <p:sp>
          <p:nvSpPr>
            <p:cNvPr id="37" name="正方形/長方形 36">
              <a:extLst>
                <a:ext uri="{FF2B5EF4-FFF2-40B4-BE49-F238E27FC236}">
                  <a16:creationId xmlns:a16="http://schemas.microsoft.com/office/drawing/2014/main" id="{87E624FD-5338-F9F8-2577-3F3973F92BC3}"/>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zh-TW" altLang="en-US" sz="1400" b="1">
                  <a:solidFill>
                    <a:schemeClr val="tx1"/>
                  </a:solidFill>
                  <a:latin typeface="Meiryo UI" panose="020B0604030504040204" pitchFamily="50" charset="-128"/>
                  <a:ea typeface="Meiryo UI" panose="020B0604030504040204" pitchFamily="50" charset="-128"/>
                </a:rPr>
                <a:t>組織内体制図</a:t>
              </a:r>
            </a:p>
          </p:txBody>
        </p:sp>
        <p:cxnSp>
          <p:nvCxnSpPr>
            <p:cNvPr id="38" name="直線コネクタ 37">
              <a:extLst>
                <a:ext uri="{FF2B5EF4-FFF2-40B4-BE49-F238E27FC236}">
                  <a16:creationId xmlns:a16="http://schemas.microsoft.com/office/drawing/2014/main" id="{55B5F0FB-1DA9-56B8-DA5A-1ADEF5AD9C5E}"/>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9" name="グループ化 38">
            <a:extLst>
              <a:ext uri="{FF2B5EF4-FFF2-40B4-BE49-F238E27FC236}">
                <a16:creationId xmlns:a16="http://schemas.microsoft.com/office/drawing/2014/main" id="{0BC0EC1A-B6CD-4D23-FAF3-875822EFE597}"/>
              </a:ext>
            </a:extLst>
          </p:cNvPr>
          <p:cNvGrpSpPr/>
          <p:nvPr/>
        </p:nvGrpSpPr>
        <p:grpSpPr>
          <a:xfrm>
            <a:off x="6239438" y="1204814"/>
            <a:ext cx="5184000" cy="288000"/>
            <a:chOff x="156000" y="1879963"/>
            <a:chExt cx="5760000" cy="288000"/>
          </a:xfrm>
        </p:grpSpPr>
        <p:sp>
          <p:nvSpPr>
            <p:cNvPr id="40" name="正方形/長方形 39">
              <a:extLst>
                <a:ext uri="{FF2B5EF4-FFF2-40B4-BE49-F238E27FC236}">
                  <a16:creationId xmlns:a16="http://schemas.microsoft.com/office/drawing/2014/main" id="{F6E7F278-E49B-9A1A-C3E0-AED37CC9AB6F}"/>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組織内の役割分担</a:t>
              </a:r>
            </a:p>
          </p:txBody>
        </p:sp>
        <p:cxnSp>
          <p:nvCxnSpPr>
            <p:cNvPr id="41" name="直線コネクタ 40">
              <a:extLst>
                <a:ext uri="{FF2B5EF4-FFF2-40B4-BE49-F238E27FC236}">
                  <a16:creationId xmlns:a16="http://schemas.microsoft.com/office/drawing/2014/main" id="{71E08BDE-6000-821A-AE15-A859DFCE65D6}"/>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3" name="TextBox 51">
            <a:extLst>
              <a:ext uri="{FF2B5EF4-FFF2-40B4-BE49-F238E27FC236}">
                <a16:creationId xmlns:a16="http://schemas.microsoft.com/office/drawing/2014/main" id="{14BA544F-562F-6119-77BF-6D9F33725267}"/>
              </a:ext>
            </a:extLst>
          </p:cNvPr>
          <p:cNvSpPr txBox="1"/>
          <p:nvPr/>
        </p:nvSpPr>
        <p:spPr>
          <a:xfrm>
            <a:off x="765595" y="5124777"/>
            <a:ext cx="10657837" cy="123169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a:solidFill>
                  <a:srgbClr val="2E3558"/>
                </a:solidFill>
                <a:latin typeface="+mn-ea"/>
              </a:rPr>
              <a:t>前述の事業戦略・事業計画を進めるための組織内の経営者以下の体制と役割分担を網羅的に記載ください（関与する専任・併任の人員規模の想定も併せて）</a:t>
            </a:r>
          </a:p>
          <a:p>
            <a:pPr marL="371475" indent="-285750">
              <a:buFont typeface="Arial" panose="020B0604020202020204" pitchFamily="34" charset="0"/>
              <a:buChar char="•"/>
            </a:pPr>
            <a:r>
              <a:rPr lang="ja-JP" altLang="en-US" sz="1400">
                <a:solidFill>
                  <a:srgbClr val="2E3558"/>
                </a:solidFill>
                <a:latin typeface="+mn-ea"/>
              </a:rPr>
              <a:t>確実な製造プロセス転換を実現する上で、各担当部門と連携した実施体制を構築し、体制図に記載ください</a:t>
            </a:r>
          </a:p>
          <a:p>
            <a:pPr marL="371475" indent="-285750">
              <a:buFont typeface="Arial" panose="020B0604020202020204" pitchFamily="34" charset="0"/>
              <a:buChar char="•"/>
            </a:pPr>
            <a:r>
              <a:rPr lang="ja-JP" altLang="en-US" sz="1400">
                <a:solidFill>
                  <a:srgbClr val="2E3558"/>
                </a:solidFill>
                <a:latin typeface="+mn-ea"/>
              </a:rPr>
              <a:t>部門間の連携を図るための具体的な方策（定期的に部長レベルで相互の進捗報告を行う、経営者直轄の専門組織を設置する等）を記載ください</a:t>
            </a:r>
          </a:p>
        </p:txBody>
      </p:sp>
      <p:cxnSp>
        <p:nvCxnSpPr>
          <p:cNvPr id="44" name="直線コネクタ 43">
            <a:extLst>
              <a:ext uri="{FF2B5EF4-FFF2-40B4-BE49-F238E27FC236}">
                <a16:creationId xmlns:a16="http://schemas.microsoft.com/office/drawing/2014/main" id="{5C4D65CB-98F3-5EAD-F84D-F41A49E479D5}"/>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9100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ee4pContent3">
            <a:extLst>
              <a:ext uri="{FF2B5EF4-FFF2-40B4-BE49-F238E27FC236}">
                <a16:creationId xmlns:a16="http://schemas.microsoft.com/office/drawing/2014/main" id="{3D8FEA42-F236-4785-AEA3-877E079652FC}"/>
              </a:ext>
            </a:extLst>
          </p:cNvPr>
          <p:cNvSpPr txBox="1"/>
          <p:nvPr/>
        </p:nvSpPr>
        <p:spPr>
          <a:xfrm>
            <a:off x="6239437" y="1626982"/>
            <a:ext cx="5154787" cy="82448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lang="ja-JP" altLang="en-US" sz="1400" dirty="0">
                <a:latin typeface="Meiryo UI" panose="020B0604030504040204" pitchFamily="50" charset="-128"/>
                <a:ea typeface="Meiryo UI" panose="020B0604030504040204" pitchFamily="50" charset="-128"/>
              </a:rPr>
              <a:t>事業の進捗状況が、経営者や担当役員・担当管理職等の評価や報酬の一部に反映されるか</a:t>
            </a:r>
            <a:endParaRPr lang="en-US" altLang="ja-JP" sz="1400" dirty="0">
              <a:latin typeface="Meiryo UI" panose="020B0604030504040204" pitchFamily="50" charset="-128"/>
              <a:ea typeface="Meiryo UI" panose="020B0604030504040204" pitchFamily="50" charset="-128"/>
            </a:endParaRPr>
          </a:p>
          <a:p>
            <a:pPr lvl="1">
              <a:buSzPct val="100000"/>
            </a:pPr>
            <a:r>
              <a:rPr lang="en-US" altLang="ja-JP" sz="1400" dirty="0">
                <a:latin typeface="Meiryo UI" panose="020B0604030504040204" pitchFamily="50" charset="-128"/>
                <a:ea typeface="Meiryo UI" panose="020B0604030504040204" pitchFamily="50" charset="-128"/>
              </a:rPr>
              <a:t>xxx</a:t>
            </a:r>
          </a:p>
        </p:txBody>
      </p:sp>
      <p:sp>
        <p:nvSpPr>
          <p:cNvPr id="41" name="Title 1">
            <a:extLst>
              <a:ext uri="{FF2B5EF4-FFF2-40B4-BE49-F238E27FC236}">
                <a16:creationId xmlns:a16="http://schemas.microsoft.com/office/drawing/2014/main" id="{B499A355-902C-42CC-9705-CDF33A20FC2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経営者等による</a:t>
            </a:r>
            <a:r>
              <a:rPr kumimoji="1" lang="en-US" altLang="ja-JP">
                <a:solidFill>
                  <a:schemeClr val="tx1"/>
                </a:solidFill>
              </a:rPr>
              <a:t>xx</a:t>
            </a:r>
            <a:r>
              <a:rPr kumimoji="1" lang="ja-JP" altLang="en-US">
                <a:solidFill>
                  <a:schemeClr val="tx1"/>
                </a:solidFill>
              </a:rPr>
              <a:t>事業への関与の方針</a:t>
            </a:r>
            <a:endParaRPr kumimoji="1" lang="en-US">
              <a:solidFill>
                <a:schemeClr val="tx1"/>
              </a:solidFill>
            </a:endParaRP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80000" y="18000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5</a:t>
            </a:r>
            <a:r>
              <a:rPr lang="ja-JP" altLang="en-US" sz="2000" dirty="0"/>
              <a:t>．経営層のコミット／</a:t>
            </a:r>
            <a:r>
              <a:rPr kumimoji="1" lang="ja-JP" altLang="en-US" sz="2000" dirty="0"/>
              <a:t>（</a:t>
            </a:r>
            <a:r>
              <a:rPr kumimoji="1" lang="en-US" altLang="ja-JP" sz="2000" dirty="0"/>
              <a:t>2</a:t>
            </a:r>
            <a:r>
              <a:rPr kumimoji="1" lang="ja-JP" altLang="en-US" sz="2000" dirty="0"/>
              <a:t>）経営者等の事業への関与</a:t>
            </a:r>
            <a:endParaRPr kumimoji="1" lang="en-US" sz="2000" dirty="0"/>
          </a:p>
        </p:txBody>
      </p:sp>
      <p:sp>
        <p:nvSpPr>
          <p:cNvPr id="38" name="ee4pContent3">
            <a:extLst>
              <a:ext uri="{FF2B5EF4-FFF2-40B4-BE49-F238E27FC236}">
                <a16:creationId xmlns:a16="http://schemas.microsoft.com/office/drawing/2014/main" id="{3D8FEA42-F236-4785-AEA3-877E079652FC}"/>
              </a:ext>
            </a:extLst>
          </p:cNvPr>
          <p:cNvSpPr txBox="1"/>
          <p:nvPr/>
        </p:nvSpPr>
        <p:spPr>
          <a:xfrm>
            <a:off x="765597" y="1632496"/>
            <a:ext cx="5184001" cy="4120604"/>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dirty="0">
                <a:latin typeface="Meiryo UI" panose="020B0604030504040204" pitchFamily="50" charset="-128"/>
                <a:ea typeface="Meiryo UI" panose="020B0604030504040204" pitchFamily="50" charset="-128"/>
              </a:rPr>
              <a:t>経営者のリーダーシップ</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カーボンニュートラルに関わる産業構造変革の仮説や自社の事業構造転換の方針を社内外に示し、その中に当該事業を位置づけるか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経営者が、社内外の幅広いステークホルダーに対して、当該事業の重要性をメッセージとして発信するか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xxx</a:t>
            </a:r>
          </a:p>
          <a:p>
            <a:pPr marL="432000" lvl="2" indent="0">
              <a:buSzPct val="100000"/>
              <a:buNone/>
            </a:pPr>
            <a:endParaRPr kumimoji="1" lang="en-US" altLang="ja-JP" sz="1400" dirty="0">
              <a:latin typeface="Meiryo UI" panose="020B0604030504040204" pitchFamily="50" charset="-128"/>
              <a:ea typeface="Meiryo UI" panose="020B0604030504040204" pitchFamily="50" charset="-128"/>
            </a:endParaRPr>
          </a:p>
          <a:p>
            <a:pPr marL="358775" lvl="2" indent="-179388">
              <a:buSzPct val="10000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事業のモニタリング・管理</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経営層が定期的に事業進捗を把握するための仕組みを構築しているか、経営層の時間の内どの程度を当該業務に充当するか</a:t>
            </a:r>
            <a:endParaRPr lang="en-US" altLang="ja-JP" sz="16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経営層が、事業の進め方・内容に対して適切なタイミングで指示を出すか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事業の進捗を判断するにあたり、社内外から幅広い意見を取り入れるか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商用生産開始の実施を判断するために、どのような</a:t>
            </a:r>
            <a:r>
              <a:rPr kumimoji="1" lang="en-US" altLang="ja-JP" sz="1400" dirty="0">
                <a:latin typeface="Meiryo UI" panose="020B0604030504040204" pitchFamily="50" charset="-128"/>
                <a:ea typeface="Meiryo UI" panose="020B0604030504040204" pitchFamily="50" charset="-128"/>
              </a:rPr>
              <a:t>KPI</a:t>
            </a:r>
            <a:r>
              <a:rPr kumimoji="1" lang="ja-JP" altLang="en-US" sz="1400" dirty="0">
                <a:latin typeface="Meiryo UI" panose="020B0604030504040204" pitchFamily="50" charset="-128"/>
                <a:ea typeface="Meiryo UI" panose="020B0604030504040204" pitchFamily="50" charset="-128"/>
              </a:rPr>
              <a:t>・条件を予め設定しておくか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xxx</a:t>
            </a:r>
          </a:p>
        </p:txBody>
      </p:sp>
      <p:sp>
        <p:nvSpPr>
          <p:cNvPr id="20" name="ee4pContent3">
            <a:extLst>
              <a:ext uri="{FF2B5EF4-FFF2-40B4-BE49-F238E27FC236}">
                <a16:creationId xmlns:a16="http://schemas.microsoft.com/office/drawing/2014/main" id="{3D8FEA42-F236-4785-AEA3-877E079652FC}"/>
              </a:ext>
            </a:extLst>
          </p:cNvPr>
          <p:cNvSpPr txBox="1"/>
          <p:nvPr/>
        </p:nvSpPr>
        <p:spPr>
          <a:xfrm>
            <a:off x="6257127" y="3111918"/>
            <a:ext cx="5166311" cy="939959"/>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lang="ja-JP" altLang="en-US" sz="1400" dirty="0">
                <a:latin typeface="Meiryo UI" panose="020B0604030504040204" pitchFamily="50" charset="-128"/>
                <a:ea typeface="Meiryo UI" panose="020B0604030504040204" pitchFamily="50" charset="-128"/>
              </a:rPr>
              <a:t>経営層が交代する場合にも事業が継続して実施されるよう、後継者の育成・選別等の際に当該事業を関連づける等、着実な引き継ぎを行うか</a:t>
            </a:r>
            <a:endParaRPr lang="en-US" altLang="ja-JP" sz="1400" dirty="0">
              <a:latin typeface="Meiryo UI" panose="020B0604030504040204" pitchFamily="50" charset="-128"/>
              <a:ea typeface="Meiryo UI" panose="020B0604030504040204" pitchFamily="50" charset="-128"/>
            </a:endParaRPr>
          </a:p>
          <a:p>
            <a:pPr lvl="1">
              <a:buSzPct val="100000"/>
            </a:pPr>
            <a:r>
              <a:rPr lang="en-US" altLang="ja-JP" sz="1400" dirty="0">
                <a:latin typeface="Meiryo UI" panose="020B0604030504040204" pitchFamily="50" charset="-128"/>
                <a:ea typeface="Meiryo UI" panose="020B0604030504040204" pitchFamily="50" charset="-128"/>
              </a:rPr>
              <a:t>xxx</a:t>
            </a:r>
          </a:p>
        </p:txBody>
      </p:sp>
      <p:sp>
        <p:nvSpPr>
          <p:cNvPr id="5" name="正方形/長方形 4">
            <a:extLst>
              <a:ext uri="{FF2B5EF4-FFF2-40B4-BE49-F238E27FC236}">
                <a16:creationId xmlns:a16="http://schemas.microsoft.com/office/drawing/2014/main" id="{08BC7600-13F7-636E-2A15-7EE1FADF785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3" name="直線コネクタ 2">
            <a:extLst>
              <a:ext uri="{FF2B5EF4-FFF2-40B4-BE49-F238E27FC236}">
                <a16:creationId xmlns:a16="http://schemas.microsoft.com/office/drawing/2014/main" id="{5E6F809D-8EE0-CF35-25F1-2323A3A358C3}"/>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grpSp>
        <p:nvGrpSpPr>
          <p:cNvPr id="4" name="グループ化 3">
            <a:extLst>
              <a:ext uri="{FF2B5EF4-FFF2-40B4-BE49-F238E27FC236}">
                <a16:creationId xmlns:a16="http://schemas.microsoft.com/office/drawing/2014/main" id="{575F189A-5B87-F958-FB78-FEFFB2E39BFF}"/>
              </a:ext>
            </a:extLst>
          </p:cNvPr>
          <p:cNvGrpSpPr/>
          <p:nvPr/>
        </p:nvGrpSpPr>
        <p:grpSpPr>
          <a:xfrm>
            <a:off x="765598" y="1204814"/>
            <a:ext cx="5184000" cy="288000"/>
            <a:chOff x="156000" y="1879963"/>
            <a:chExt cx="5760000" cy="288000"/>
          </a:xfrm>
        </p:grpSpPr>
        <p:sp>
          <p:nvSpPr>
            <p:cNvPr id="6" name="正方形/長方形 5">
              <a:extLst>
                <a:ext uri="{FF2B5EF4-FFF2-40B4-BE49-F238E27FC236}">
                  <a16:creationId xmlns:a16="http://schemas.microsoft.com/office/drawing/2014/main" id="{228EA51C-C676-67DC-86B8-8C1C7D81E0A0}"/>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a:solidFill>
                    <a:schemeClr val="tx1"/>
                  </a:solidFill>
                  <a:latin typeface="Meiryo UI" panose="020B0604030504040204" pitchFamily="50" charset="-128"/>
                  <a:ea typeface="Meiryo UI" panose="020B0604030504040204" pitchFamily="50" charset="-128"/>
                </a:rPr>
                <a:t>（例１）経営者等による具体的な施策・活動方針</a:t>
              </a:r>
            </a:p>
          </p:txBody>
        </p:sp>
        <p:cxnSp>
          <p:nvCxnSpPr>
            <p:cNvPr id="7" name="直線コネクタ 6">
              <a:extLst>
                <a:ext uri="{FF2B5EF4-FFF2-40B4-BE49-F238E27FC236}">
                  <a16:creationId xmlns:a16="http://schemas.microsoft.com/office/drawing/2014/main" id="{1EBA22B3-FFF0-BAC6-227D-BD03C653A845}"/>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 name="グループ化 7">
            <a:extLst>
              <a:ext uri="{FF2B5EF4-FFF2-40B4-BE49-F238E27FC236}">
                <a16:creationId xmlns:a16="http://schemas.microsoft.com/office/drawing/2014/main" id="{E568DDEB-FF39-31EE-CA91-16E49883A073}"/>
              </a:ext>
            </a:extLst>
          </p:cNvPr>
          <p:cNvGrpSpPr/>
          <p:nvPr/>
        </p:nvGrpSpPr>
        <p:grpSpPr>
          <a:xfrm>
            <a:off x="6239438" y="1204814"/>
            <a:ext cx="5184000" cy="288000"/>
            <a:chOff x="156000" y="1879963"/>
            <a:chExt cx="5760000" cy="288000"/>
          </a:xfrm>
        </p:grpSpPr>
        <p:sp>
          <p:nvSpPr>
            <p:cNvPr id="9" name="正方形/長方形 8">
              <a:extLst>
                <a:ext uri="{FF2B5EF4-FFF2-40B4-BE49-F238E27FC236}">
                  <a16:creationId xmlns:a16="http://schemas.microsoft.com/office/drawing/2014/main" id="{8B2D766E-B2D0-AE9E-A469-3B81AA592A44}"/>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（例２）経営者等の評価・報酬への反映</a:t>
              </a:r>
            </a:p>
          </p:txBody>
        </p:sp>
        <p:cxnSp>
          <p:nvCxnSpPr>
            <p:cNvPr id="10" name="直線コネクタ 9">
              <a:extLst>
                <a:ext uri="{FF2B5EF4-FFF2-40B4-BE49-F238E27FC236}">
                  <a16:creationId xmlns:a16="http://schemas.microsoft.com/office/drawing/2014/main" id="{8824468E-F187-585A-FEB3-A7C15C4C1E0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1" name="グループ化 10">
            <a:extLst>
              <a:ext uri="{FF2B5EF4-FFF2-40B4-BE49-F238E27FC236}">
                <a16:creationId xmlns:a16="http://schemas.microsoft.com/office/drawing/2014/main" id="{EE9B264E-BC08-2DA8-CA41-485A977F9B16}"/>
              </a:ext>
            </a:extLst>
          </p:cNvPr>
          <p:cNvGrpSpPr/>
          <p:nvPr/>
        </p:nvGrpSpPr>
        <p:grpSpPr>
          <a:xfrm>
            <a:off x="6239438" y="2685551"/>
            <a:ext cx="5184000" cy="288000"/>
            <a:chOff x="156000" y="1879963"/>
            <a:chExt cx="5760000" cy="288000"/>
          </a:xfrm>
        </p:grpSpPr>
        <p:sp>
          <p:nvSpPr>
            <p:cNvPr id="12" name="正方形/長方形 11">
              <a:extLst>
                <a:ext uri="{FF2B5EF4-FFF2-40B4-BE49-F238E27FC236}">
                  <a16:creationId xmlns:a16="http://schemas.microsoft.com/office/drawing/2014/main" id="{0976ABA0-22E1-8A2E-2954-8BD32D2BC5FF}"/>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（例３）事業の継続性確保の取組</a:t>
              </a:r>
            </a:p>
          </p:txBody>
        </p:sp>
        <p:cxnSp>
          <p:nvCxnSpPr>
            <p:cNvPr id="13" name="直線コネクタ 12">
              <a:extLst>
                <a:ext uri="{FF2B5EF4-FFF2-40B4-BE49-F238E27FC236}">
                  <a16:creationId xmlns:a16="http://schemas.microsoft.com/office/drawing/2014/main" id="{EBCF88C8-9AE1-A17F-EC09-9AAE61C8F406}"/>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4" name="TextBox 51">
            <a:extLst>
              <a:ext uri="{FF2B5EF4-FFF2-40B4-BE49-F238E27FC236}">
                <a16:creationId xmlns:a16="http://schemas.microsoft.com/office/drawing/2014/main" id="{9F51EFEC-A884-A351-6C85-DBE00D1EDCED}"/>
              </a:ext>
            </a:extLst>
          </p:cNvPr>
          <p:cNvSpPr txBox="1"/>
          <p:nvPr/>
        </p:nvSpPr>
        <p:spPr>
          <a:xfrm>
            <a:off x="6257121" y="4421495"/>
            <a:ext cx="5166311" cy="123169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600">
                <a:solidFill>
                  <a:srgbClr val="2E3558"/>
                </a:solidFill>
                <a:latin typeface="+mn-ea"/>
              </a:rPr>
              <a:t>経営者を含めた経営層の事業への関与の程度を示すため、具体的取組内容を記載ください（ここで示した項目は</a:t>
            </a:r>
            <a:r>
              <a:rPr lang="ja-JP" altLang="en-US" sz="1600" b="1" u="sng">
                <a:solidFill>
                  <a:srgbClr val="2E3558"/>
                </a:solidFill>
                <a:latin typeface="+mn-ea"/>
              </a:rPr>
              <a:t>あくまで例示であり、個社の事情に即して、記載内容を整理してください</a:t>
            </a:r>
            <a:r>
              <a:rPr lang="ja-JP" altLang="en-US" sz="1600">
                <a:solidFill>
                  <a:srgbClr val="2E3558"/>
                </a:solidFill>
                <a:latin typeface="+mn-ea"/>
              </a:rPr>
              <a:t>）</a:t>
            </a:r>
          </a:p>
        </p:txBody>
      </p:sp>
    </p:spTree>
    <p:extLst>
      <p:ext uri="{BB962C8B-B14F-4D97-AF65-F5344CB8AC3E}">
        <p14:creationId xmlns:p14="http://schemas.microsoft.com/office/powerpoint/2010/main" val="10496979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1">
            <a:extLst>
              <a:ext uri="{FF2B5EF4-FFF2-40B4-BE49-F238E27FC236}">
                <a16:creationId xmlns:a16="http://schemas.microsoft.com/office/drawing/2014/main" id="{B499A355-902C-42CC-9705-CDF33A20FC2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機動的に経営資源を投入し、製造プロセス転換による企業価値向上に繋ぐ体制を整備</a:t>
            </a:r>
            <a:endParaRPr kumimoji="1" lang="en-US" strike="sngStrike">
              <a:solidFill>
                <a:srgbClr val="FF0000"/>
              </a:solidFill>
            </a:endParaRP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80000" y="18000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5</a:t>
            </a:r>
            <a:r>
              <a:rPr lang="ja-JP" altLang="en-US" sz="2000" dirty="0"/>
              <a:t>．経営層のコミット／</a:t>
            </a:r>
            <a:r>
              <a:rPr kumimoji="1" lang="ja-JP" altLang="en-US" sz="2000" dirty="0"/>
              <a:t>（</a:t>
            </a:r>
            <a:r>
              <a:rPr kumimoji="1" lang="en-US" altLang="ja-JP" sz="2000" dirty="0"/>
              <a:t>3</a:t>
            </a:r>
            <a:r>
              <a:rPr kumimoji="1" lang="ja-JP" altLang="en-US" sz="2000" dirty="0"/>
              <a:t>）事業推進体制の確保</a:t>
            </a:r>
            <a:endParaRPr kumimoji="1" lang="en-US" sz="2000" dirty="0"/>
          </a:p>
        </p:txBody>
      </p:sp>
      <p:sp>
        <p:nvSpPr>
          <p:cNvPr id="38" name="ee4pContent3">
            <a:extLst>
              <a:ext uri="{FF2B5EF4-FFF2-40B4-BE49-F238E27FC236}">
                <a16:creationId xmlns:a16="http://schemas.microsoft.com/office/drawing/2014/main" id="{3D8FEA42-F236-4785-AEA3-877E079652FC}"/>
              </a:ext>
            </a:extLst>
          </p:cNvPr>
          <p:cNvSpPr txBox="1"/>
          <p:nvPr/>
        </p:nvSpPr>
        <p:spPr>
          <a:xfrm>
            <a:off x="722885" y="1543482"/>
            <a:ext cx="5220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358775" lvl="2" indent="-179388">
              <a:buSzPct val="100000"/>
              <a:buFont typeface="Arial" panose="020B0604020202020204" pitchFamily="34" charset="0"/>
              <a:buChar char="•"/>
            </a:pPr>
            <a:endParaRPr kumimoji="1" lang="en-US" altLang="ja-JP" sz="1400" dirty="0">
              <a:latin typeface="Meiryo UI" panose="020B0604030504040204" pitchFamily="50" charset="-128"/>
              <a:ea typeface="Meiryo UI" panose="020B0604030504040204" pitchFamily="50" charset="-128"/>
            </a:endParaRPr>
          </a:p>
          <a:p>
            <a:pPr lvl="1">
              <a:buSzPct val="100000"/>
            </a:pPr>
            <a:r>
              <a:rPr kumimoji="1" lang="ja-JP" altLang="en-US" sz="1400" dirty="0">
                <a:latin typeface="Meiryo UI" panose="020B0604030504040204" pitchFamily="50" charset="-128"/>
                <a:ea typeface="Meiryo UI" panose="020B0604030504040204" pitchFamily="50" charset="-128"/>
              </a:rPr>
              <a:t>全社事業ポートフォリオにおける本事業への人材・設備・資金</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の投入方針</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中長期的な企業価値向上に向けた事業ポートフォリオの中で、本事業への経営資源配分をどのように位置づけ、統合報告等で示しているか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どのような人材を採用または配置転換により何名程度確保するか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既存・新規の設備・土地をどのように確保・活用するか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国費負担以外で、何に対してどの程度の資金を投じる予定か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xxx</a:t>
            </a:r>
          </a:p>
          <a:p>
            <a:pPr lvl="2">
              <a:buSzPct val="100000"/>
            </a:pPr>
            <a:endParaRPr kumimoji="1" lang="en-US" altLang="ja-JP" sz="1400" dirty="0">
              <a:latin typeface="Meiryo UI" panose="020B0604030504040204" pitchFamily="50" charset="-128"/>
              <a:ea typeface="Meiryo UI" panose="020B0604030504040204" pitchFamily="50" charset="-128"/>
            </a:endParaRPr>
          </a:p>
          <a:p>
            <a:pPr marL="432000" lvl="2" indent="0">
              <a:buSzPct val="100000"/>
              <a:buNone/>
            </a:pPr>
            <a:endParaRPr kumimoji="1" lang="en-US" altLang="ja-JP" sz="14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58EB65F-C302-6150-792D-90E386478876}"/>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2" name="ee4pContent3">
            <a:extLst>
              <a:ext uri="{FF2B5EF4-FFF2-40B4-BE49-F238E27FC236}">
                <a16:creationId xmlns:a16="http://schemas.microsoft.com/office/drawing/2014/main" id="{D5B273B9-2371-E83D-4713-70028E884529}"/>
              </a:ext>
            </a:extLst>
          </p:cNvPr>
          <p:cNvSpPr txBox="1"/>
          <p:nvPr/>
        </p:nvSpPr>
        <p:spPr>
          <a:xfrm>
            <a:off x="6257121" y="1543482"/>
            <a:ext cx="5220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2">
              <a:buSzPct val="100000"/>
            </a:pPr>
            <a:endParaRPr kumimoji="1" lang="en-US" altLang="ja-JP" sz="1400" dirty="0">
              <a:latin typeface="Meiryo UI" panose="020B0604030504040204" pitchFamily="50" charset="-128"/>
              <a:ea typeface="Meiryo UI" panose="020B0604030504040204" pitchFamily="50" charset="-128"/>
            </a:endParaRPr>
          </a:p>
          <a:p>
            <a:pPr lvl="1">
              <a:buSzPct val="100000"/>
            </a:pPr>
            <a:r>
              <a:rPr kumimoji="1" lang="ja-JP" altLang="en-US" sz="1400" dirty="0">
                <a:latin typeface="Meiryo UI" panose="020B0604030504040204" pitchFamily="50" charset="-128"/>
                <a:ea typeface="Meiryo UI" panose="020B0604030504040204" pitchFamily="50" charset="-128"/>
              </a:rPr>
              <a:t>機動的な経営資源投入、実施体制の柔軟性確保</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事業の進捗や環境変化を踏まえ、事業体制や手法等の見直し、追加的な資源投入等を行う準備・体制（現場への権限委譲等）があるか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社内や部門内の経営資源に拘らず、目標達成に必要であれば、躊躇なく外部リソースを活用する用意があるか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xxx</a:t>
            </a:r>
          </a:p>
        </p:txBody>
      </p:sp>
      <p:sp>
        <p:nvSpPr>
          <p:cNvPr id="6" name="TextBox 51">
            <a:extLst>
              <a:ext uri="{FF2B5EF4-FFF2-40B4-BE49-F238E27FC236}">
                <a16:creationId xmlns:a16="http://schemas.microsoft.com/office/drawing/2014/main" id="{9C3A7BE0-5E04-2501-DA40-D454AF857C0B}"/>
              </a:ext>
            </a:extLst>
          </p:cNvPr>
          <p:cNvSpPr txBox="1"/>
          <p:nvPr/>
        </p:nvSpPr>
        <p:spPr>
          <a:xfrm>
            <a:off x="6257121" y="4421495"/>
            <a:ext cx="5166311" cy="123169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600">
                <a:solidFill>
                  <a:srgbClr val="2E3558"/>
                </a:solidFill>
                <a:latin typeface="+mn-ea"/>
              </a:rPr>
              <a:t>目標達成に必要な事業推進体制を整備するための具体的取組内容を記載ください（ここで示した項目は</a:t>
            </a:r>
            <a:r>
              <a:rPr lang="ja-JP" altLang="en-US" sz="1600" b="1" u="sng">
                <a:solidFill>
                  <a:srgbClr val="2E3558"/>
                </a:solidFill>
                <a:latin typeface="+mn-ea"/>
              </a:rPr>
              <a:t>あくまで例示であり、個社の事情に即して、記載内容を整理してください</a:t>
            </a:r>
            <a:r>
              <a:rPr lang="ja-JP" altLang="en-US" sz="1600">
                <a:solidFill>
                  <a:srgbClr val="2E3558"/>
                </a:solidFill>
                <a:latin typeface="+mn-ea"/>
              </a:rPr>
              <a:t>）</a:t>
            </a:r>
          </a:p>
        </p:txBody>
      </p:sp>
      <p:grpSp>
        <p:nvGrpSpPr>
          <p:cNvPr id="7" name="グループ化 6">
            <a:extLst>
              <a:ext uri="{FF2B5EF4-FFF2-40B4-BE49-F238E27FC236}">
                <a16:creationId xmlns:a16="http://schemas.microsoft.com/office/drawing/2014/main" id="{0507C926-1F87-E12C-63F6-C23FBBD7EB7B}"/>
              </a:ext>
            </a:extLst>
          </p:cNvPr>
          <p:cNvGrpSpPr/>
          <p:nvPr/>
        </p:nvGrpSpPr>
        <p:grpSpPr>
          <a:xfrm>
            <a:off x="765597" y="1228313"/>
            <a:ext cx="10657837" cy="288000"/>
            <a:chOff x="156000" y="1879963"/>
            <a:chExt cx="5760000" cy="288000"/>
          </a:xfrm>
        </p:grpSpPr>
        <p:sp>
          <p:nvSpPr>
            <p:cNvPr id="8" name="正方形/長方形 7">
              <a:extLst>
                <a:ext uri="{FF2B5EF4-FFF2-40B4-BE49-F238E27FC236}">
                  <a16:creationId xmlns:a16="http://schemas.microsoft.com/office/drawing/2014/main" id="{F3E2D706-7CFB-A804-ED87-DDCD623108C5}"/>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例：経営資源の投入方針</a:t>
              </a:r>
            </a:p>
          </p:txBody>
        </p:sp>
        <p:cxnSp>
          <p:nvCxnSpPr>
            <p:cNvPr id="9" name="直線コネクタ 8">
              <a:extLst>
                <a:ext uri="{FF2B5EF4-FFF2-40B4-BE49-F238E27FC236}">
                  <a16:creationId xmlns:a16="http://schemas.microsoft.com/office/drawing/2014/main" id="{EB7E02E3-398C-DAA0-6FF4-EFE370143450}"/>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cxnSp>
        <p:nvCxnSpPr>
          <p:cNvPr id="10" name="直線コネクタ 9">
            <a:extLst>
              <a:ext uri="{FF2B5EF4-FFF2-40B4-BE49-F238E27FC236}">
                <a16:creationId xmlns:a16="http://schemas.microsoft.com/office/drawing/2014/main" id="{76310496-B21E-F270-9911-CEA2339C108A}"/>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8432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1">
            <a:extLst>
              <a:ext uri="{FF2B5EF4-FFF2-40B4-BE49-F238E27FC236}">
                <a16:creationId xmlns:a16="http://schemas.microsoft.com/office/drawing/2014/main" id="{B499A355-902C-42CC-9705-CDF33A20FC22}"/>
              </a:ext>
            </a:extLst>
          </p:cNvPr>
          <p:cNvSpPr txBox="1">
            <a:spLocks/>
          </p:cNvSpPr>
          <p:nvPr/>
        </p:nvSpPr>
        <p:spPr>
          <a:xfrm>
            <a:off x="360000" y="648000"/>
            <a:ext cx="11516955"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経営戦略の中核に</a:t>
            </a:r>
            <a:r>
              <a:rPr kumimoji="1" lang="en-US" altLang="ja-JP">
                <a:solidFill>
                  <a:schemeClr val="tx1"/>
                </a:solidFill>
              </a:rPr>
              <a:t>xx</a:t>
            </a:r>
            <a:r>
              <a:rPr kumimoji="1" lang="ja-JP" altLang="en-US">
                <a:solidFill>
                  <a:schemeClr val="tx1"/>
                </a:solidFill>
              </a:rPr>
              <a:t>事業を位置づけ、企業価値向上とステークホルダーとの対話を推進</a:t>
            </a:r>
            <a:endParaRPr kumimoji="1" lang="en-US">
              <a:solidFill>
                <a:schemeClr val="tx1"/>
              </a:solidFill>
            </a:endParaRP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80000" y="18000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5</a:t>
            </a:r>
            <a:r>
              <a:rPr lang="ja-JP" altLang="en-US" sz="2000" dirty="0"/>
              <a:t>．経営層のコミット／</a:t>
            </a:r>
            <a:r>
              <a:rPr kumimoji="1" lang="ja-JP" altLang="en-US" sz="2000" dirty="0"/>
              <a:t>（</a:t>
            </a:r>
            <a:r>
              <a:rPr kumimoji="1" lang="en-US" altLang="ja-JP" sz="2000" dirty="0"/>
              <a:t>4</a:t>
            </a:r>
            <a:r>
              <a:rPr kumimoji="1" lang="ja-JP" altLang="en-US" sz="2000" dirty="0"/>
              <a:t>）経営戦略における事業の位置づけ</a:t>
            </a:r>
            <a:endParaRPr kumimoji="1" lang="en-US" sz="2000" dirty="0"/>
          </a:p>
        </p:txBody>
      </p:sp>
      <p:sp>
        <p:nvSpPr>
          <p:cNvPr id="60" name="ee4pContent3">
            <a:extLst>
              <a:ext uri="{FF2B5EF4-FFF2-40B4-BE49-F238E27FC236}">
                <a16:creationId xmlns:a16="http://schemas.microsoft.com/office/drawing/2014/main" id="{3D8FEA42-F236-4785-AEA3-877E079652FC}"/>
              </a:ext>
            </a:extLst>
          </p:cNvPr>
          <p:cNvSpPr txBox="1"/>
          <p:nvPr/>
        </p:nvSpPr>
        <p:spPr>
          <a:xfrm>
            <a:off x="6239438" y="1615048"/>
            <a:ext cx="5184000" cy="462496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dirty="0">
                <a:latin typeface="Meiryo UI" panose="020B0604030504040204" pitchFamily="50" charset="-128"/>
                <a:ea typeface="Meiryo UI" panose="020B0604030504040204" pitchFamily="50" charset="-128"/>
              </a:rPr>
              <a:t>中長期的な企業価値向上に関する情報開示</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全社的な経営戦略を示す株主・投資家に</a:t>
            </a:r>
            <a:r>
              <a:rPr lang="ja-JP" altLang="en-US" sz="1400" dirty="0">
                <a:latin typeface="Meiryo UI" panose="020B0604030504040204" pitchFamily="50" charset="-128"/>
                <a:ea typeface="Meiryo UI" panose="020B0604030504040204" pitchFamily="50" charset="-128"/>
              </a:rPr>
              <a:t>統合報告書等において、どのように事業戦略・計画を明示的に位置づけるか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lang="ja-JP" altLang="en-US" sz="1400" dirty="0">
                <a:latin typeface="Meiryo UI" panose="020B0604030504040204" pitchFamily="50" charset="-128"/>
                <a:ea typeface="Meiryo UI" panose="020B0604030504040204" pitchFamily="50" charset="-128"/>
              </a:rPr>
              <a:t>採択された場合、本</a:t>
            </a:r>
            <a:r>
              <a:rPr lang="zh-TW" altLang="en-US" sz="1400" dirty="0">
                <a:latin typeface="Meiryo UI" panose="020B0604030504040204" pitchFamily="50" charset="-128"/>
                <a:ea typeface="Meiryo UI" panose="020B0604030504040204" pitchFamily="50" charset="-128"/>
              </a:rPr>
              <a:t>事業</a:t>
            </a:r>
            <a:r>
              <a:rPr lang="ja-JP" altLang="en-US" sz="1400" dirty="0">
                <a:latin typeface="Meiryo UI" panose="020B0604030504040204" pitchFamily="50" charset="-128"/>
                <a:ea typeface="Meiryo UI" panose="020B0604030504040204" pitchFamily="50" charset="-128"/>
              </a:rPr>
              <a:t>の概要や事業の効果（社会的価値等）をリリースや</a:t>
            </a:r>
            <a:r>
              <a:rPr lang="en-US" altLang="ja-JP" sz="1400" dirty="0">
                <a:latin typeface="Meiryo UI" panose="020B0604030504040204" pitchFamily="50" charset="-128"/>
                <a:ea typeface="Meiryo UI" panose="020B0604030504040204" pitchFamily="50" charset="-128"/>
              </a:rPr>
              <a:t>IR</a:t>
            </a:r>
            <a:r>
              <a:rPr lang="ja-JP" altLang="en-US" sz="1400" dirty="0">
                <a:latin typeface="Meiryo UI" panose="020B0604030504040204" pitchFamily="50" charset="-128"/>
                <a:ea typeface="Meiryo UI" panose="020B0604030504040204" pitchFamily="50" charset="-128"/>
              </a:rPr>
              <a:t>等でどのように幅広く継続的に発信するか</a:t>
            </a:r>
            <a:endParaRPr lang="en-US" altLang="ja-JP" sz="1400" dirty="0">
              <a:latin typeface="Meiryo UI" panose="020B0604030504040204" pitchFamily="50" charset="-128"/>
              <a:ea typeface="Meiryo UI" panose="020B0604030504040204" pitchFamily="50" charset="-128"/>
            </a:endParaRPr>
          </a:p>
          <a:p>
            <a:pPr lvl="2">
              <a:buSzPct val="100000"/>
            </a:pPr>
            <a:r>
              <a:rPr lang="en-US" altLang="ja-JP" sz="1400" dirty="0">
                <a:latin typeface="Meiryo UI" panose="020B0604030504040204" pitchFamily="50" charset="-128"/>
                <a:ea typeface="Meiryo UI" panose="020B0604030504040204" pitchFamily="50" charset="-128"/>
              </a:rPr>
              <a:t>xxx</a:t>
            </a:r>
          </a:p>
          <a:p>
            <a:pPr lvl="2">
              <a:buSzPct val="100000"/>
            </a:pPr>
            <a:endParaRPr lang="en-US" altLang="ja-JP" sz="1400" dirty="0">
              <a:latin typeface="Meiryo UI" panose="020B0604030504040204" pitchFamily="50" charset="-128"/>
              <a:ea typeface="Meiryo UI" panose="020B0604030504040204" pitchFamily="50" charset="-128"/>
            </a:endParaRPr>
          </a:p>
          <a:p>
            <a:pPr marL="432000" lvl="2" indent="0">
              <a:buSzPct val="100000"/>
              <a:buNone/>
            </a:pPr>
            <a:endParaRPr kumimoji="1" lang="en-US" altLang="ja-JP" sz="400" dirty="0">
              <a:latin typeface="Meiryo UI" panose="020B0604030504040204" pitchFamily="50" charset="-128"/>
              <a:ea typeface="Meiryo UI" panose="020B0604030504040204" pitchFamily="50" charset="-128"/>
            </a:endParaRPr>
          </a:p>
          <a:p>
            <a:pPr lvl="1">
              <a:buSzPct val="100000"/>
            </a:pPr>
            <a:r>
              <a:rPr kumimoji="1" lang="ja-JP" altLang="en-US" sz="1400" dirty="0">
                <a:latin typeface="Meiryo UI" panose="020B0604030504040204" pitchFamily="50" charset="-128"/>
                <a:ea typeface="Meiryo UI" panose="020B0604030504040204" pitchFamily="50" charset="-128"/>
              </a:rPr>
              <a:t>企業価値向上とステークホルダーとの対話</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事業戦略・計画を経営戦略に位置づけ、どのように持続的な企業価値向上につなげていくか、株主・投資家にどのような財務指標を重視し、目標として位置づけているか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当該財務指標の向上が必要と思われる場合、投資家の期待値を上げ、改善するためにどのような方策をとるのか</a:t>
            </a:r>
            <a:endParaRPr kumimoji="1" lang="en-US" altLang="ja-JP" sz="1400" dirty="0">
              <a:latin typeface="Meiryo UI" panose="020B0604030504040204" pitchFamily="50" charset="-128"/>
              <a:ea typeface="Meiryo UI" panose="020B0604030504040204" pitchFamily="50" charset="-128"/>
            </a:endParaRPr>
          </a:p>
          <a:p>
            <a:pPr lvl="2">
              <a:buSzPct val="100000"/>
            </a:pPr>
            <a:r>
              <a:rPr lang="ja-JP" altLang="en-US" sz="1400" dirty="0">
                <a:latin typeface="Meiryo UI" panose="020B0604030504040204" pitchFamily="50" charset="-128"/>
                <a:ea typeface="Meiryo UI" panose="020B0604030504040204" pitchFamily="50" charset="-128"/>
              </a:rPr>
              <a:t>事業の見通しや中長期的な企業価値への貢献、リスク等について、株主・投資家や金融機関、取引先、従業員等のステークホルダーとどのように対話するか</a:t>
            </a:r>
            <a:endParaRPr lang="en-US" altLang="ja-JP" sz="1400" dirty="0">
              <a:latin typeface="Meiryo UI" panose="020B0604030504040204" pitchFamily="50" charset="-128"/>
              <a:ea typeface="Meiryo UI" panose="020B0604030504040204" pitchFamily="50" charset="-128"/>
            </a:endParaRPr>
          </a:p>
          <a:p>
            <a:pPr lvl="2">
              <a:buSzPct val="100000"/>
            </a:pPr>
            <a:r>
              <a:rPr lang="en-US" altLang="ja-JP" sz="1400" dirty="0">
                <a:latin typeface="Meiryo UI" panose="020B0604030504040204" pitchFamily="50" charset="-128"/>
                <a:ea typeface="Meiryo UI" panose="020B0604030504040204" pitchFamily="50" charset="-128"/>
              </a:rPr>
              <a:t>xxx</a:t>
            </a:r>
          </a:p>
          <a:p>
            <a:pPr marL="447675" indent="-447675">
              <a:buNone/>
              <a:defRPr/>
            </a:pPr>
            <a:endParaRPr kumimoji="1" lang="en-US" altLang="ja-JP"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8" name="ee4pContent3">
            <a:extLst>
              <a:ext uri="{FF2B5EF4-FFF2-40B4-BE49-F238E27FC236}">
                <a16:creationId xmlns:a16="http://schemas.microsoft.com/office/drawing/2014/main" id="{3D8FEA42-F236-4785-AEA3-877E079652FC}"/>
              </a:ext>
            </a:extLst>
          </p:cNvPr>
          <p:cNvSpPr txBox="1"/>
          <p:nvPr/>
        </p:nvSpPr>
        <p:spPr>
          <a:xfrm>
            <a:off x="763624" y="1615048"/>
            <a:ext cx="5184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dirty="0">
                <a:latin typeface="Meiryo UI" panose="020B0604030504040204" pitchFamily="50" charset="-128"/>
                <a:ea typeface="Meiryo UI" panose="020B0604030504040204" pitchFamily="50" charset="-128"/>
              </a:rPr>
              <a:t>カーボンニュートラルに向けた全社戦略</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当該分野の範囲を超えたカーボンニュートラルに向けた取組又はイノベーション推進体制整備等について全社戦略を策定しているか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xxx</a:t>
            </a:r>
          </a:p>
          <a:p>
            <a:pPr marL="108000" lvl="1" indent="0">
              <a:buSzPct val="100000"/>
              <a:buNone/>
            </a:pPr>
            <a:endParaRPr kumimoji="1" lang="en-US" altLang="ja-JP" sz="1400" dirty="0">
              <a:latin typeface="Meiryo UI" panose="020B0604030504040204" pitchFamily="50" charset="-128"/>
              <a:ea typeface="Meiryo UI" panose="020B0604030504040204" pitchFamily="50" charset="-128"/>
            </a:endParaRPr>
          </a:p>
          <a:p>
            <a:pPr lvl="1">
              <a:buSzPct val="100000"/>
            </a:pPr>
            <a:r>
              <a:rPr kumimoji="1" lang="ja-JP" altLang="en-US" sz="1400" dirty="0">
                <a:latin typeface="Meiryo UI" panose="020B0604030504040204" pitchFamily="50" charset="-128"/>
                <a:ea typeface="Meiryo UI" panose="020B0604030504040204" pitchFamily="50" charset="-128"/>
              </a:rPr>
              <a:t>経営戦略への位置づけ、事業戦略・事業計画の決議・変更</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2050</a:t>
            </a:r>
            <a:r>
              <a:rPr kumimoji="1" lang="ja-JP" altLang="en-US" sz="1400" dirty="0">
                <a:latin typeface="Meiryo UI" panose="020B0604030504040204" pitchFamily="50" charset="-128"/>
                <a:ea typeface="Meiryo UI" panose="020B0604030504040204" pitchFamily="50" charset="-128"/>
              </a:rPr>
              <a:t>年カーボンニュートラルの実現に向けて、本</a:t>
            </a:r>
            <a:r>
              <a:rPr kumimoji="1" lang="zh-TW" altLang="en-US" sz="1400" dirty="0">
                <a:latin typeface="Meiryo UI" panose="020B0604030504040204" pitchFamily="50" charset="-128"/>
                <a:ea typeface="Meiryo UI" panose="020B0604030504040204" pitchFamily="50" charset="-128"/>
              </a:rPr>
              <a:t>事業</a:t>
            </a:r>
            <a:r>
              <a:rPr kumimoji="1" lang="ja-JP" altLang="en-US" sz="1400" dirty="0">
                <a:latin typeface="Meiryo UI" panose="020B0604030504040204" pitchFamily="50" charset="-128"/>
                <a:ea typeface="Meiryo UI" panose="020B0604030504040204" pitchFamily="50" charset="-128"/>
              </a:rPr>
              <a:t>に関連する事業戦略又は計画を明確に経営戦略に位置づけ、取締役会で意思決定しているか。その内容を社内の関連部署に広く周知するか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事業の進捗状況や課題を取締役会等でモニタリングし、事業環境の変化等に応じて見直しを行うか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上記で決議された事業戦略・計画において、本事業が不可欠な要素として、優先度高く位置づけられるか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xxx</a:t>
            </a:r>
          </a:p>
          <a:p>
            <a:pPr marL="432000" lvl="2" indent="0">
              <a:buSzPct val="100000"/>
              <a:buNone/>
            </a:pPr>
            <a:endParaRPr lang="en-US" altLang="ja-JP" sz="1600" dirty="0">
              <a:latin typeface="Meiryo UI" panose="020B0604030504040204" pitchFamily="50" charset="-128"/>
              <a:ea typeface="Meiryo UI" panose="020B0604030504040204" pitchFamily="50" charset="-128"/>
            </a:endParaRPr>
          </a:p>
          <a:p>
            <a:pPr lvl="1">
              <a:buSzPct val="100000"/>
            </a:pPr>
            <a:r>
              <a:rPr kumimoji="1" lang="ja-JP" altLang="en-US" sz="1400" dirty="0">
                <a:latin typeface="Meiryo UI" panose="020B0604030504040204" pitchFamily="50" charset="-128"/>
                <a:ea typeface="Meiryo UI" panose="020B0604030504040204" pitchFamily="50" charset="-128"/>
              </a:rPr>
              <a:t>コーポレートガバナンスとの関連付け</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ja-JP" altLang="en-US" sz="1400" dirty="0">
                <a:latin typeface="Meiryo UI" panose="020B0604030504040204" pitchFamily="50" charset="-128"/>
                <a:ea typeface="Meiryo UI" panose="020B0604030504040204" pitchFamily="50" charset="-128"/>
              </a:rPr>
              <a:t>上記の経営戦略や事業戦略・計画が目指す成果を取締役の選任、評価、報酬等に反映させる仕組みがあるか</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xxx</a:t>
            </a:r>
          </a:p>
        </p:txBody>
      </p:sp>
      <p:sp>
        <p:nvSpPr>
          <p:cNvPr id="3" name="正方形/長方形 2">
            <a:extLst>
              <a:ext uri="{FF2B5EF4-FFF2-40B4-BE49-F238E27FC236}">
                <a16:creationId xmlns:a16="http://schemas.microsoft.com/office/drawing/2014/main" id="{B3000EC0-1602-9B47-D748-F62CACCC533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4" name="グループ化 3">
            <a:extLst>
              <a:ext uri="{FF2B5EF4-FFF2-40B4-BE49-F238E27FC236}">
                <a16:creationId xmlns:a16="http://schemas.microsoft.com/office/drawing/2014/main" id="{B425B3F6-323B-E752-92E5-1CAF2426A4A5}"/>
              </a:ext>
            </a:extLst>
          </p:cNvPr>
          <p:cNvGrpSpPr/>
          <p:nvPr/>
        </p:nvGrpSpPr>
        <p:grpSpPr>
          <a:xfrm>
            <a:off x="765598" y="1204814"/>
            <a:ext cx="5184000" cy="288000"/>
            <a:chOff x="156000" y="1879963"/>
            <a:chExt cx="5760000" cy="288000"/>
          </a:xfrm>
        </p:grpSpPr>
        <p:sp>
          <p:nvSpPr>
            <p:cNvPr id="7" name="正方形/長方形 6">
              <a:extLst>
                <a:ext uri="{FF2B5EF4-FFF2-40B4-BE49-F238E27FC236}">
                  <a16:creationId xmlns:a16="http://schemas.microsoft.com/office/drawing/2014/main" id="{CE01136F-18FB-465A-C0BB-9E1CCE4E7E8A}"/>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a:solidFill>
                    <a:schemeClr val="tx1"/>
                  </a:solidFill>
                  <a:latin typeface="Meiryo UI" panose="020B0604030504040204" pitchFamily="50" charset="-128"/>
                  <a:ea typeface="Meiryo UI" panose="020B0604030504040204" pitchFamily="50" charset="-128"/>
                </a:rPr>
                <a:t>（例１）取締役会等コーポレート・ガバナンスとの関係</a:t>
              </a:r>
            </a:p>
          </p:txBody>
        </p:sp>
        <p:cxnSp>
          <p:nvCxnSpPr>
            <p:cNvPr id="8" name="直線コネクタ 7">
              <a:extLst>
                <a:ext uri="{FF2B5EF4-FFF2-40B4-BE49-F238E27FC236}">
                  <a16:creationId xmlns:a16="http://schemas.microsoft.com/office/drawing/2014/main" id="{8D5E4920-165A-7ABD-2585-3F6BC870D513}"/>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8">
            <a:extLst>
              <a:ext uri="{FF2B5EF4-FFF2-40B4-BE49-F238E27FC236}">
                <a16:creationId xmlns:a16="http://schemas.microsoft.com/office/drawing/2014/main" id="{E22C8A72-9A64-460B-A9A4-223D212E47A5}"/>
              </a:ext>
            </a:extLst>
          </p:cNvPr>
          <p:cNvGrpSpPr/>
          <p:nvPr/>
        </p:nvGrpSpPr>
        <p:grpSpPr>
          <a:xfrm>
            <a:off x="6239438" y="1204814"/>
            <a:ext cx="5184000" cy="288000"/>
            <a:chOff x="156000" y="1879963"/>
            <a:chExt cx="5760000" cy="288000"/>
          </a:xfrm>
        </p:grpSpPr>
        <p:sp>
          <p:nvSpPr>
            <p:cNvPr id="10" name="正方形/長方形 9">
              <a:extLst>
                <a:ext uri="{FF2B5EF4-FFF2-40B4-BE49-F238E27FC236}">
                  <a16:creationId xmlns:a16="http://schemas.microsoft.com/office/drawing/2014/main" id="{ADA4F40A-8ADC-954C-041E-67B4823C125B}"/>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（例２）ステークホルダーとの対話、情報開示</a:t>
              </a:r>
            </a:p>
          </p:txBody>
        </p:sp>
        <p:cxnSp>
          <p:nvCxnSpPr>
            <p:cNvPr id="11" name="直線コネクタ 10">
              <a:extLst>
                <a:ext uri="{FF2B5EF4-FFF2-40B4-BE49-F238E27FC236}">
                  <a16:creationId xmlns:a16="http://schemas.microsoft.com/office/drawing/2014/main" id="{512324EC-DA17-FC8F-2790-60F636E051CA}"/>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cxnSp>
        <p:nvCxnSpPr>
          <p:cNvPr id="12" name="直線コネクタ 11">
            <a:extLst>
              <a:ext uri="{FF2B5EF4-FFF2-40B4-BE49-F238E27FC236}">
                <a16:creationId xmlns:a16="http://schemas.microsoft.com/office/drawing/2014/main" id="{8C74B625-FB75-16A9-4E79-0A811A4F4754}"/>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51">
            <a:extLst>
              <a:ext uri="{FF2B5EF4-FFF2-40B4-BE49-F238E27FC236}">
                <a16:creationId xmlns:a16="http://schemas.microsoft.com/office/drawing/2014/main" id="{B028A6AC-4053-835A-9AB9-2EEC2FB889D3}"/>
              </a:ext>
            </a:extLst>
          </p:cNvPr>
          <p:cNvSpPr txBox="1"/>
          <p:nvPr/>
        </p:nvSpPr>
        <p:spPr>
          <a:xfrm>
            <a:off x="5986175" y="5540551"/>
            <a:ext cx="5166311" cy="123169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r>
              <a:rPr lang="ja-JP" altLang="en-US" sz="1600" dirty="0">
                <a:solidFill>
                  <a:srgbClr val="2E3558"/>
                </a:solidFill>
                <a:latin typeface="+mn-ea"/>
              </a:rPr>
              <a:t>事業の経営課題としての優先度と中長期的な企業価値向上に向けた取組を示すため、具体的取組内容を記載ください（ここで示した項目は</a:t>
            </a:r>
            <a:r>
              <a:rPr lang="ja-JP" altLang="en-US" sz="1600" b="1" u="sng" dirty="0">
                <a:solidFill>
                  <a:srgbClr val="2E3558"/>
                </a:solidFill>
                <a:latin typeface="+mn-ea"/>
              </a:rPr>
              <a:t>あくまで例示であり、個社の事情に即して、記載内容を整理してください</a:t>
            </a:r>
            <a:r>
              <a:rPr lang="ja-JP" altLang="en-US" sz="1600" dirty="0">
                <a:solidFill>
                  <a:srgbClr val="2E3558"/>
                </a:solidFill>
                <a:latin typeface="+mn-ea"/>
              </a:rPr>
              <a:t>）</a:t>
            </a:r>
          </a:p>
        </p:txBody>
      </p:sp>
    </p:spTree>
    <p:extLst>
      <p:ext uri="{BB962C8B-B14F-4D97-AF65-F5344CB8AC3E}">
        <p14:creationId xmlns:p14="http://schemas.microsoft.com/office/powerpoint/2010/main" val="230021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514759" y="-230820"/>
            <a:ext cx="11162480" cy="78123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1600" dirty="0">
                <a:solidFill>
                  <a:schemeClr val="tx1"/>
                </a:solidFill>
                <a:latin typeface="Trebuchet MS" panose="020B0603020202020204" pitchFamily="34" charset="0"/>
                <a:ea typeface="Meiryo UI" panose="020B0604030504040204" pitchFamily="50" charset="-128"/>
              </a:rPr>
              <a:t>（参考）審査項目と実施計画内の各項目との関係性</a:t>
            </a:r>
            <a:endParaRPr kumimoji="1" lang="en-US" sz="1600" dirty="0">
              <a:solidFill>
                <a:schemeClr val="tx1"/>
              </a:solidFill>
              <a:latin typeface="Trebuchet MS" panose="020B0603020202020204" pitchFamily="34" charset="0"/>
              <a:ea typeface="Meiryo UI" panose="020B0604030504040204" pitchFamily="50" charset="-128"/>
            </a:endParaRPr>
          </a:p>
        </p:txBody>
      </p:sp>
      <p:graphicFrame>
        <p:nvGraphicFramePr>
          <p:cNvPr id="3" name="表 2">
            <a:extLst>
              <a:ext uri="{FF2B5EF4-FFF2-40B4-BE49-F238E27FC236}">
                <a16:creationId xmlns:a16="http://schemas.microsoft.com/office/drawing/2014/main" id="{58776C0B-B140-9494-02A6-0390D16474FD}"/>
              </a:ext>
            </a:extLst>
          </p:cNvPr>
          <p:cNvGraphicFramePr>
            <a:graphicFrameLocks noGrp="1"/>
          </p:cNvGraphicFramePr>
          <p:nvPr>
            <p:extLst>
              <p:ext uri="{D42A27DB-BD31-4B8C-83A1-F6EECF244321}">
                <p14:modId xmlns:p14="http://schemas.microsoft.com/office/powerpoint/2010/main" val="1371183425"/>
              </p:ext>
            </p:extLst>
          </p:nvPr>
        </p:nvGraphicFramePr>
        <p:xfrm>
          <a:off x="736749" y="272340"/>
          <a:ext cx="10718500" cy="6541920"/>
        </p:xfrm>
        <a:graphic>
          <a:graphicData uri="http://schemas.openxmlformats.org/drawingml/2006/table">
            <a:tbl>
              <a:tblPr firstRow="1" bandRow="1">
                <a:tableStyleId>{F5AB1C69-6EDB-4FF4-983F-18BD219EF322}</a:tableStyleId>
              </a:tblPr>
              <a:tblGrid>
                <a:gridCol w="3852000">
                  <a:extLst>
                    <a:ext uri="{9D8B030D-6E8A-4147-A177-3AD203B41FA5}">
                      <a16:colId xmlns:a16="http://schemas.microsoft.com/office/drawing/2014/main" val="2723361595"/>
                    </a:ext>
                  </a:extLst>
                </a:gridCol>
                <a:gridCol w="6866500">
                  <a:extLst>
                    <a:ext uri="{9D8B030D-6E8A-4147-A177-3AD203B41FA5}">
                      <a16:colId xmlns:a16="http://schemas.microsoft.com/office/drawing/2014/main" val="573315846"/>
                    </a:ext>
                  </a:extLst>
                </a:gridCol>
              </a:tblGrid>
              <a:tr h="0">
                <a:tc>
                  <a:txBody>
                    <a:bodyPr/>
                    <a:lstStyle/>
                    <a:p>
                      <a:pPr algn="ctr"/>
                      <a:r>
                        <a:rPr kumimoji="1" lang="ja-JP" altLang="en-US" sz="900" dirty="0">
                          <a:latin typeface="Meiryo UI" panose="020B0604030504040204" pitchFamily="50" charset="-128"/>
                          <a:ea typeface="Meiryo UI" panose="020B0604030504040204" pitchFamily="50" charset="-128"/>
                        </a:rPr>
                        <a:t>審査項目</a:t>
                      </a:r>
                    </a:p>
                  </a:txBody>
                  <a:tcPr marL="36000" marR="36000" marT="14400" marB="10800"/>
                </a:tc>
                <a:tc>
                  <a:txBody>
                    <a:bodyPr/>
                    <a:lstStyle/>
                    <a:p>
                      <a:pPr algn="ctr"/>
                      <a:r>
                        <a:rPr kumimoji="1" lang="ja-JP" altLang="en-US" sz="900" dirty="0">
                          <a:latin typeface="Meiryo UI" panose="020B0604030504040204" pitchFamily="50" charset="-128"/>
                          <a:ea typeface="Meiryo UI" panose="020B0604030504040204" pitchFamily="50" charset="-128"/>
                        </a:rPr>
                        <a:t>間接補助事業の実施計画内の該当項目</a:t>
                      </a:r>
                    </a:p>
                  </a:txBody>
                  <a:tcPr marL="36000" marR="36000" marT="14400" marB="10800"/>
                </a:tc>
                <a:extLst>
                  <a:ext uri="{0D108BD9-81ED-4DB2-BD59-A6C34878D82A}">
                    <a16:rowId xmlns:a16="http://schemas.microsoft.com/office/drawing/2014/main" val="4131737282"/>
                  </a:ext>
                </a:extLst>
              </a:tr>
              <a:tr h="0">
                <a:tc>
                  <a:txBody>
                    <a:bodyPr/>
                    <a:lstStyle/>
                    <a:p>
                      <a:pPr algn="just" fontAlgn="ctr"/>
                      <a:r>
                        <a:rPr lang="ja-JP" sz="900" b="0" i="0" u="none" strike="noStrike" dirty="0">
                          <a:solidFill>
                            <a:schemeClr val="tx1"/>
                          </a:solidFill>
                          <a:effectLst/>
                          <a:latin typeface="Meiryo UI" panose="020B0604030504040204" pitchFamily="50" charset="-128"/>
                          <a:ea typeface="Meiryo UI" panose="020B0604030504040204" pitchFamily="50" charset="-128"/>
                        </a:rPr>
                        <a:t>①基本的事項の審査</a:t>
                      </a:r>
                    </a:p>
                  </a:txBody>
                  <a:tcPr marL="36000" marR="36000" marT="14400" marB="10800"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4281728465"/>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ア．基本的要件（必須項目）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１</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（２）事業概要</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zh-TW" altLang="en-US" sz="900" dirty="0">
                          <a:solidFill>
                            <a:schemeClr val="tx1"/>
                          </a:solidFill>
                          <a:latin typeface="Meiryo UI" panose="020B0604030504040204" pitchFamily="50" charset="-128"/>
                          <a:ea typeface="Meiryo UI" panose="020B0604030504040204" pitchFamily="50" charset="-128"/>
                        </a:rPr>
                        <a:t>２</a:t>
                      </a:r>
                      <a:r>
                        <a:rPr kumimoji="1" lang="en-US" altLang="zh-TW"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（６）</a:t>
                      </a:r>
                      <a:r>
                        <a:rPr kumimoji="1" lang="zh-TW" altLang="en-US" sz="900" dirty="0">
                          <a:solidFill>
                            <a:schemeClr val="tx1"/>
                          </a:solidFill>
                          <a:latin typeface="Meiryo UI" panose="020B0604030504040204" pitchFamily="50" charset="-128"/>
                          <a:ea typeface="Meiryo UI" panose="020B0604030504040204" pitchFamily="50" charset="-128"/>
                        </a:rPr>
                        <a:t>原料調達計画</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zh-TW" altLang="en-US" sz="900" dirty="0">
                          <a:solidFill>
                            <a:schemeClr val="tx1"/>
                          </a:solidFill>
                          <a:latin typeface="Meiryo UI" panose="020B0604030504040204" pitchFamily="50" charset="-128"/>
                          <a:ea typeface="Meiryo UI" panose="020B0604030504040204" pitchFamily="50" charset="-128"/>
                        </a:rPr>
                        <a:t>（</a:t>
                      </a:r>
                      <a:r>
                        <a:rPr kumimoji="1" lang="en-US" altLang="zh-TW" sz="900" dirty="0">
                          <a:solidFill>
                            <a:schemeClr val="tx1"/>
                          </a:solidFill>
                          <a:latin typeface="Meiryo UI" panose="020B0604030504040204" pitchFamily="50" charset="-128"/>
                          <a:ea typeface="Meiryo UI" panose="020B0604030504040204" pitchFamily="50" charset="-128"/>
                        </a:rPr>
                        <a:t>15</a:t>
                      </a:r>
                      <a:r>
                        <a:rPr kumimoji="1" lang="zh-TW" altLang="en-US" sz="900" dirty="0">
                          <a:solidFill>
                            <a:schemeClr val="tx1"/>
                          </a:solidFill>
                          <a:latin typeface="Meiryo UI" panose="020B0604030504040204" pitchFamily="50" charset="-128"/>
                          <a:ea typeface="Meiryo UI" panose="020B0604030504040204" pitchFamily="50" charset="-128"/>
                        </a:rPr>
                        <a:t>）事業実施計画</a:t>
                      </a:r>
                      <a:r>
                        <a:rPr kumimoji="1" lang="ja-JP" altLang="en-US" sz="900" strike="sngStrike"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３</a:t>
                      </a:r>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排出削減への貢献</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６</a:t>
                      </a:r>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年度毎の事業費・補助金交付希望額</a:t>
                      </a: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様式第１・第２、様式第３別添１</a:t>
                      </a:r>
                    </a:p>
                  </a:txBody>
                  <a:tcPr marL="36000" marR="36000" marT="14400" marB="10800"/>
                </a:tc>
                <a:extLst>
                  <a:ext uri="{0D108BD9-81ED-4DB2-BD59-A6C34878D82A}">
                    <a16:rowId xmlns:a16="http://schemas.microsoft.com/office/drawing/2014/main" val="1538735305"/>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イ．適格性（必須項目）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０</a:t>
                      </a:r>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共同申請者内における各主体の役割分担</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５</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）組織内の事業推進体制</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様式第１・第２・第４、様式第３別添３</a:t>
                      </a:r>
                      <a:endParaRPr kumimoji="1" lang="ja-JP" altLang="en-US" sz="900" strike="sngStrike" baseline="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4178864527"/>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ウ．間接補助事業の実施体制（必須項目）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０</a:t>
                      </a:r>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共同申請者内における各主体の役割分担</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５</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）組織内の事業推進体制</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様式第２</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2289874663"/>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エ．経営層のコミット（必須項目）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５</a:t>
                      </a:r>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経営層のコミット</a:t>
                      </a:r>
                    </a:p>
                  </a:txBody>
                  <a:tcPr marL="36000" marR="36000" marT="14400" marB="10800"/>
                </a:tc>
                <a:extLst>
                  <a:ext uri="{0D108BD9-81ED-4DB2-BD59-A6C34878D82A}">
                    <a16:rowId xmlns:a16="http://schemas.microsoft.com/office/drawing/2014/main" val="3767391948"/>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オ．財務の健全性（必須項目）</a:t>
                      </a: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１</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（１）企業概要</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様式第２</a:t>
                      </a:r>
                      <a:endParaRPr kumimoji="1" lang="ja-JP" altLang="en-US" sz="900" strike="sngStrike" baseline="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2728103852"/>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カ．間接補助事業の実現性（必須項目） </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（６）原料調達計画、（</a:t>
                      </a:r>
                      <a:r>
                        <a:rPr kumimoji="1" lang="en-US" altLang="ja-JP" sz="900" dirty="0">
                          <a:solidFill>
                            <a:schemeClr val="tx1"/>
                          </a:solidFill>
                          <a:latin typeface="Meiryo UI" panose="020B0604030504040204" pitchFamily="50" charset="-128"/>
                          <a:ea typeface="Meiryo UI" panose="020B0604030504040204" pitchFamily="50" charset="-128"/>
                        </a:rPr>
                        <a:t>15</a:t>
                      </a:r>
                      <a:r>
                        <a:rPr kumimoji="1" lang="ja-JP" altLang="en-US" sz="900" dirty="0">
                          <a:solidFill>
                            <a:schemeClr val="tx1"/>
                          </a:solidFill>
                          <a:latin typeface="Meiryo UI" panose="020B0604030504040204" pitchFamily="50" charset="-128"/>
                          <a:ea typeface="Meiryo UI" panose="020B0604030504040204" pitchFamily="50" charset="-128"/>
                        </a:rPr>
                        <a:t>）事業実施計画、（</a:t>
                      </a:r>
                      <a:r>
                        <a:rPr kumimoji="1" lang="en-US" altLang="ja-JP" sz="900" dirty="0">
                          <a:solidFill>
                            <a:schemeClr val="tx1"/>
                          </a:solidFill>
                          <a:latin typeface="Meiryo UI" panose="020B0604030504040204" pitchFamily="50" charset="-128"/>
                          <a:ea typeface="Meiryo UI" panose="020B0604030504040204" pitchFamily="50" charset="-128"/>
                        </a:rPr>
                        <a:t>17</a:t>
                      </a:r>
                      <a:r>
                        <a:rPr kumimoji="1" lang="ja-JP" altLang="en-US" sz="900" dirty="0">
                          <a:solidFill>
                            <a:schemeClr val="tx1"/>
                          </a:solidFill>
                          <a:latin typeface="Meiryo UI" panose="020B0604030504040204" pitchFamily="50" charset="-128"/>
                          <a:ea typeface="Meiryo UI" panose="020B0604030504040204" pitchFamily="50" charset="-128"/>
                        </a:rPr>
                        <a:t>）将来の自立化に向けた計画</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様式第１、様式第３別添１・２</a:t>
                      </a:r>
                    </a:p>
                  </a:txBody>
                  <a:tcPr marL="36000" marR="36000" marT="14400" marB="10800"/>
                </a:tc>
                <a:extLst>
                  <a:ext uri="{0D108BD9-81ED-4DB2-BD59-A6C34878D82A}">
                    <a16:rowId xmlns:a16="http://schemas.microsoft.com/office/drawing/2014/main" val="3016016316"/>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キ．間接補助事業のリスク対応（必須項目）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18</a:t>
                      </a:r>
                      <a:r>
                        <a:rPr kumimoji="1" lang="ja-JP" altLang="en-US" sz="900" dirty="0">
                          <a:solidFill>
                            <a:schemeClr val="tx1"/>
                          </a:solidFill>
                          <a:latin typeface="Meiryo UI" panose="020B0604030504040204" pitchFamily="50" charset="-128"/>
                          <a:ea typeface="Meiryo UI" panose="020B0604030504040204" pitchFamily="50" charset="-128"/>
                        </a:rPr>
                        <a:t>）想定されるリスク要因と対処方針　</a:t>
                      </a:r>
                    </a:p>
                  </a:txBody>
                  <a:tcPr marL="36000" marR="36000" marT="14400" marB="10800"/>
                </a:tc>
                <a:extLst>
                  <a:ext uri="{0D108BD9-81ED-4DB2-BD59-A6C34878D82A}">
                    <a16:rowId xmlns:a16="http://schemas.microsoft.com/office/drawing/2014/main" val="4099895901"/>
                  </a:ext>
                </a:extLst>
              </a:tr>
              <a:tr h="0">
                <a:tc>
                  <a:txBody>
                    <a:bodyPr/>
                    <a:lstStyle/>
                    <a:p>
                      <a:pPr algn="just" fontAlgn="ctr"/>
                      <a:r>
                        <a:rPr lang="ja-JP" sz="900" b="0" i="0" u="none" strike="noStrike" dirty="0">
                          <a:solidFill>
                            <a:schemeClr val="tx1"/>
                          </a:solidFill>
                          <a:effectLst/>
                          <a:latin typeface="Meiryo UI" panose="020B0604030504040204" pitchFamily="50" charset="-128"/>
                          <a:ea typeface="Meiryo UI" panose="020B0604030504040204" pitchFamily="50" charset="-128"/>
                        </a:rPr>
                        <a:t>②</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事業の戦略性に関する</a:t>
                      </a:r>
                      <a:r>
                        <a:rPr lang="ja-JP" sz="900" b="0" i="0" u="none" strike="noStrike" dirty="0">
                          <a:solidFill>
                            <a:schemeClr val="tx1"/>
                          </a:solidFill>
                          <a:effectLst/>
                          <a:latin typeface="Meiryo UI" panose="020B0604030504040204" pitchFamily="50" charset="-128"/>
                          <a:ea typeface="Meiryo UI" panose="020B0604030504040204" pitchFamily="50" charset="-128"/>
                        </a:rPr>
                        <a:t>審査</a:t>
                      </a:r>
                    </a:p>
                  </a:txBody>
                  <a:tcPr marL="36000" marR="36000" marT="14400" marB="10800" anchor="ctr"/>
                </a:tc>
                <a:tc>
                  <a:txBody>
                    <a:bodyPr/>
                    <a:lstStyle/>
                    <a:p>
                      <a:pPr marL="0" indent="0">
                        <a:buFont typeface="Arial" panose="020B0604020202020204" pitchFamily="34" charset="0"/>
                        <a:buNone/>
                      </a:pPr>
                      <a:r>
                        <a:rPr kumimoji="1" lang="ja-JP" altLang="en-US" sz="900" dirty="0">
                          <a:solidFill>
                            <a:schemeClr val="tx1"/>
                          </a:solidFill>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236214704"/>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ア</a:t>
                      </a:r>
                      <a:r>
                        <a:rPr lang="ja-JP"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市場環境、市場の成長性（必須項目）</a:t>
                      </a:r>
                      <a:endParaRPr 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（１）事業環境変化に対する認識</a:t>
                      </a:r>
                    </a:p>
                  </a:txBody>
                  <a:tcPr marL="36000" marR="36000" marT="14400" marB="10800"/>
                </a:tc>
                <a:extLst>
                  <a:ext uri="{0D108BD9-81ED-4DB2-BD59-A6C34878D82A}">
                    <a16:rowId xmlns:a16="http://schemas.microsoft.com/office/drawing/2014/main" val="3402246345"/>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イ</a:t>
                      </a:r>
                      <a:r>
                        <a:rPr 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対象事業のポジショニング、競争優位性</a:t>
                      </a:r>
                      <a:r>
                        <a:rPr lang="ja-JP" sz="900" b="0" i="0" u="none" strike="noStrike" dirty="0">
                          <a:solidFill>
                            <a:schemeClr val="tx1"/>
                          </a:solidFill>
                          <a:effectLst/>
                          <a:latin typeface="Meiryo UI" panose="020B0604030504040204" pitchFamily="50" charset="-128"/>
                          <a:ea typeface="Meiryo UI" panose="020B0604030504040204" pitchFamily="50" charset="-128"/>
                        </a:rPr>
                        <a:t>（必須項目）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（２）製造拠点の選定理由、（３）事業の特徴・勝ち筋、（４）市場のセグメント・ターゲット、（５）注力セグメント・ターゲットの選定理由</a:t>
                      </a:r>
                      <a:endParaRPr kumimoji="1" lang="en-US" altLang="ja-JP" sz="900" strike="sngStrike" baseline="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1362580842"/>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ウ</a:t>
                      </a:r>
                      <a:r>
                        <a:rPr lang="ja-JP"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対象事業の成長戦略</a:t>
                      </a:r>
                      <a:r>
                        <a:rPr lang="ja-JP" altLang="ja-JP" sz="900" b="0" i="0" u="none" strike="noStrike" dirty="0">
                          <a:solidFill>
                            <a:schemeClr val="tx1"/>
                          </a:solidFill>
                          <a:effectLst/>
                          <a:latin typeface="Meiryo UI" panose="020B0604030504040204" pitchFamily="50" charset="-128"/>
                          <a:ea typeface="Meiryo UI" panose="020B0604030504040204" pitchFamily="50" charset="-128"/>
                        </a:rPr>
                        <a:t>（必須項目）</a:t>
                      </a:r>
                    </a:p>
                  </a:txBody>
                  <a:tcPr marL="36000" marR="36000" marT="14400" marB="10800" anchor="ctr"/>
                </a:tc>
                <a:tc>
                  <a:txBody>
                    <a:bodyPr/>
                    <a:lstStyle/>
                    <a:p>
                      <a:pPr marL="0" indent="0">
                        <a:buFont typeface="Arial" panose="020B0604020202020204" pitchFamily="34" charset="0"/>
                        <a:buNone/>
                      </a:pPr>
                      <a:r>
                        <a:rPr kumimoji="1" lang="ja-JP" altLang="en-US" sz="900" dirty="0">
                          <a:solidFill>
                            <a:schemeClr val="tx1"/>
                          </a:solidFill>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3612034198"/>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err="1">
                          <a:solidFill>
                            <a:schemeClr val="tx1"/>
                          </a:solidFill>
                          <a:effectLst/>
                          <a:latin typeface="Meiryo UI" panose="020B0604030504040204" pitchFamily="50" charset="-128"/>
                          <a:ea typeface="Meiryo UI" panose="020B0604030504040204" pitchFamily="50" charset="-128"/>
                        </a:rPr>
                        <a:t>i</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）オフテイカー獲得に向けた戦略（必須項目）</a:t>
                      </a:r>
                      <a:endParaRPr lang="ja-JP"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（７）原料調達</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オフテイカー獲得に向けた取組計画</a:t>
                      </a:r>
                    </a:p>
                  </a:txBody>
                  <a:tcPr marL="36000" marR="36000" marT="14400" marB="10800"/>
                </a:tc>
                <a:extLst>
                  <a:ext uri="{0D108BD9-81ED-4DB2-BD59-A6C34878D82A}">
                    <a16:rowId xmlns:a16="http://schemas.microsoft.com/office/drawing/2014/main" val="3017131893"/>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ii</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）原料調達</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供給サプライチェーンの強靭化に向けた取組（必須項目）</a:t>
                      </a:r>
                      <a:endParaRPr lang="ja-JP"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（８）供給サプライチェーンの強靱化に向けた取組、（９）原料調達の確保・上流権益の獲得に向けた取組</a:t>
                      </a:r>
                    </a:p>
                  </a:txBody>
                  <a:tcPr marL="36000" marR="36000" marT="14400" marB="10800"/>
                </a:tc>
                <a:extLst>
                  <a:ext uri="{0D108BD9-81ED-4DB2-BD59-A6C34878D82A}">
                    <a16:rowId xmlns:a16="http://schemas.microsoft.com/office/drawing/2014/main" val="4282187601"/>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iii</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）オープン・クローズ</a:t>
                      </a:r>
                      <a:r>
                        <a:rPr lang="ja-JP" altLang="ja-JP" sz="900" b="0" i="0" u="none" strike="noStrike" dirty="0">
                          <a:solidFill>
                            <a:schemeClr val="tx1"/>
                          </a:solidFill>
                          <a:effectLst/>
                          <a:latin typeface="Meiryo UI" panose="020B0604030504040204" pitchFamily="50" charset="-128"/>
                          <a:ea typeface="Meiryo UI" panose="020B0604030504040204" pitchFamily="50" charset="-128"/>
                        </a:rPr>
                        <a:t>戦略</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（加点項目）</a:t>
                      </a:r>
                      <a:endParaRPr lang="ja-JP"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13</a:t>
                      </a:r>
                      <a:r>
                        <a:rPr kumimoji="1" lang="ja-JP" altLang="en-US" sz="900" dirty="0">
                          <a:solidFill>
                            <a:schemeClr val="tx1"/>
                          </a:solidFill>
                          <a:latin typeface="Meiryo UI" panose="020B0604030504040204" pitchFamily="50" charset="-128"/>
                          <a:ea typeface="Meiryo UI" panose="020B0604030504040204" pitchFamily="50" charset="-128"/>
                        </a:rPr>
                        <a:t>）市場獲得に向けたルール形成戦略</a:t>
                      </a:r>
                    </a:p>
                  </a:txBody>
                  <a:tcPr marL="36000" marR="36000" marT="14400" marB="10800"/>
                </a:tc>
                <a:extLst>
                  <a:ext uri="{0D108BD9-81ED-4DB2-BD59-A6C34878D82A}">
                    <a16:rowId xmlns:a16="http://schemas.microsoft.com/office/drawing/2014/main" val="1547968258"/>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iv</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）海外需要の獲得に向けた取組（加点項目）</a:t>
                      </a:r>
                      <a:endParaRPr lang="ja-JP"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）海外需要の獲得に向けた取組</a:t>
                      </a:r>
                    </a:p>
                  </a:txBody>
                  <a:tcPr marL="36000" marR="36000" marT="14400" marB="10800"/>
                </a:tc>
                <a:extLst>
                  <a:ext uri="{0D108BD9-81ED-4DB2-BD59-A6C34878D82A}">
                    <a16:rowId xmlns:a16="http://schemas.microsoft.com/office/drawing/2014/main" val="1612256808"/>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v</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）合成燃料等の次世代技術への展開に向けた取組（加点項目）</a:t>
                      </a:r>
                      <a:endParaRPr lang="ja-JP"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11</a:t>
                      </a:r>
                      <a:r>
                        <a:rPr kumimoji="1" lang="ja-JP" altLang="en-US" sz="900" dirty="0">
                          <a:solidFill>
                            <a:schemeClr val="tx1"/>
                          </a:solidFill>
                          <a:latin typeface="Meiryo UI" panose="020B0604030504040204" pitchFamily="50" charset="-128"/>
                          <a:ea typeface="Meiryo UI" panose="020B0604030504040204" pitchFamily="50" charset="-128"/>
                        </a:rPr>
                        <a:t>）合成燃料等の次世代技術への展開に向けた取組</a:t>
                      </a:r>
                    </a:p>
                  </a:txBody>
                  <a:tcPr marL="36000" marR="36000" marT="14400" marB="10800"/>
                </a:tc>
                <a:extLst>
                  <a:ext uri="{0D108BD9-81ED-4DB2-BD59-A6C34878D82A}">
                    <a16:rowId xmlns:a16="http://schemas.microsoft.com/office/drawing/2014/main" val="3784787517"/>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vi</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）グリーンケミカル産業への展開に向けた取組（加点項目）</a:t>
                      </a:r>
                      <a:endParaRPr lang="ja-JP"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12</a:t>
                      </a:r>
                      <a:r>
                        <a:rPr kumimoji="1" lang="ja-JP" altLang="en-US" sz="900" dirty="0">
                          <a:solidFill>
                            <a:schemeClr val="tx1"/>
                          </a:solidFill>
                          <a:latin typeface="Meiryo UI" panose="020B0604030504040204" pitchFamily="50" charset="-128"/>
                          <a:ea typeface="Meiryo UI" panose="020B0604030504040204" pitchFamily="50" charset="-128"/>
                        </a:rPr>
                        <a:t>）グリーンケミカル産業への展開に向けた取組</a:t>
                      </a:r>
                    </a:p>
                  </a:txBody>
                  <a:tcPr marL="36000" marR="36000" marT="14400" marB="10800"/>
                </a:tc>
                <a:extLst>
                  <a:ext uri="{0D108BD9-81ED-4DB2-BD59-A6C34878D82A}">
                    <a16:rowId xmlns:a16="http://schemas.microsoft.com/office/drawing/2014/main" val="2255581992"/>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エ</a:t>
                      </a:r>
                      <a:r>
                        <a:rPr lang="ja-JP" sz="900" b="0" i="0" u="none" strike="noStrike" dirty="0">
                          <a:solidFill>
                            <a:schemeClr val="tx1"/>
                          </a:solidFill>
                          <a:effectLst/>
                          <a:latin typeface="Meiryo UI" panose="020B0604030504040204" pitchFamily="50" charset="-128"/>
                          <a:ea typeface="Meiryo UI" panose="020B0604030504040204" pitchFamily="50" charset="-128"/>
                        </a:rPr>
                        <a:t>．間接補助事業による投資誘発効果（必須項目）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２</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t>
                      </a:r>
                      <a:r>
                        <a:rPr kumimoji="1" lang="zh-TW" altLang="en-US" sz="900" kern="1200" dirty="0">
                          <a:solidFill>
                            <a:schemeClr val="tx1"/>
                          </a:solidFill>
                          <a:latin typeface="Meiryo UI" panose="020B0604030504040204" pitchFamily="50" charset="-128"/>
                          <a:ea typeface="Meiryo UI" panose="020B0604030504040204" pitchFamily="50" charset="-128"/>
                          <a:cs typeface="+mn-cs"/>
                        </a:rPr>
                        <a:t>（</a:t>
                      </a:r>
                      <a:r>
                        <a:rPr kumimoji="1" lang="en-US" altLang="zh-TW" sz="900" kern="1200" dirty="0">
                          <a:solidFill>
                            <a:schemeClr val="tx1"/>
                          </a:solidFill>
                          <a:latin typeface="Meiryo UI" panose="020B0604030504040204" pitchFamily="50" charset="-128"/>
                          <a:ea typeface="Meiryo UI" panose="020B0604030504040204" pitchFamily="50" charset="-128"/>
                          <a:cs typeface="+mn-cs"/>
                        </a:rPr>
                        <a:t>14</a:t>
                      </a:r>
                      <a:r>
                        <a:rPr kumimoji="1" lang="zh-TW" altLang="en-US" sz="900" dirty="0">
                          <a:solidFill>
                            <a:schemeClr val="tx1"/>
                          </a:solidFill>
                          <a:latin typeface="Meiryo UI" panose="020B0604030504040204" pitchFamily="50" charset="-128"/>
                          <a:ea typeface="Meiryo UI" panose="020B0604030504040204" pitchFamily="50" charset="-128"/>
                        </a:rPr>
                        <a:t>）投資誘発効果</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617783334"/>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オ</a:t>
                      </a:r>
                      <a:r>
                        <a:rPr lang="ja-JP"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対象事業の事業計画・自社成長性のコミット（必須項目）</a:t>
                      </a:r>
                      <a:endParaRPr 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15</a:t>
                      </a:r>
                      <a:r>
                        <a:rPr kumimoji="1" lang="ja-JP" altLang="en-US" sz="900" dirty="0">
                          <a:solidFill>
                            <a:schemeClr val="tx1"/>
                          </a:solidFill>
                          <a:latin typeface="Meiryo UI" panose="020B0604030504040204" pitchFamily="50" charset="-128"/>
                          <a:ea typeface="Meiryo UI" panose="020B0604030504040204" pitchFamily="50" charset="-128"/>
                        </a:rPr>
                        <a:t>）事業実施計画、（</a:t>
                      </a:r>
                      <a:r>
                        <a:rPr kumimoji="1" lang="en-US" altLang="ja-JP" sz="900" dirty="0">
                          <a:solidFill>
                            <a:schemeClr val="tx1"/>
                          </a:solidFill>
                          <a:latin typeface="Meiryo UI" panose="020B0604030504040204" pitchFamily="50" charset="-128"/>
                          <a:ea typeface="Meiryo UI" panose="020B0604030504040204" pitchFamily="50" charset="-128"/>
                        </a:rPr>
                        <a:t>16</a:t>
                      </a:r>
                      <a:r>
                        <a:rPr kumimoji="1" lang="ja-JP" altLang="en-US" sz="900" dirty="0">
                          <a:solidFill>
                            <a:schemeClr val="tx1"/>
                          </a:solidFill>
                          <a:latin typeface="Meiryo UI" panose="020B0604030504040204" pitchFamily="50" charset="-128"/>
                          <a:ea typeface="Meiryo UI" panose="020B0604030504040204" pitchFamily="50" charset="-128"/>
                        </a:rPr>
                        <a:t>）商用生産開始に向けた計画​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様式第２、様式第３別添２</a:t>
                      </a:r>
                    </a:p>
                  </a:txBody>
                  <a:tcPr marL="36000" marR="36000" marT="14400" marB="10800"/>
                </a:tc>
                <a:extLst>
                  <a:ext uri="{0D108BD9-81ED-4DB2-BD59-A6C34878D82A}">
                    <a16:rowId xmlns:a16="http://schemas.microsoft.com/office/drawing/2014/main" val="590257217"/>
                  </a:ext>
                </a:extLst>
              </a:tr>
              <a:tr h="0">
                <a:tc>
                  <a:txBody>
                    <a:bodyPr/>
                    <a:lstStyle/>
                    <a:p>
                      <a:pPr algn="just" fontAlgn="ctr"/>
                      <a:r>
                        <a:rPr lang="ja-JP" sz="900" b="0" i="0" u="none" strike="noStrike" dirty="0">
                          <a:solidFill>
                            <a:schemeClr val="tx1"/>
                          </a:solidFill>
                          <a:effectLst/>
                          <a:latin typeface="Meiryo UI" panose="020B0604030504040204" pitchFamily="50" charset="-128"/>
                          <a:ea typeface="Meiryo UI" panose="020B0604030504040204" pitchFamily="50" charset="-128"/>
                        </a:rPr>
                        <a:t>③排出削減への貢献に関する審査</a:t>
                      </a:r>
                    </a:p>
                  </a:txBody>
                  <a:tcPr marL="36000" marR="36000" marT="14400" marB="10800" anchor="ctr"/>
                </a:tc>
                <a:tc>
                  <a:txBody>
                    <a:bodyPr/>
                    <a:lstStyle/>
                    <a:p>
                      <a:pPr marL="0" indent="0">
                        <a:buFont typeface="Arial" panose="020B0604020202020204" pitchFamily="34" charset="0"/>
                        <a:buNone/>
                      </a:pPr>
                      <a:r>
                        <a:rPr kumimoji="1" lang="ja-JP" altLang="en-US" sz="900" dirty="0">
                          <a:solidFill>
                            <a:schemeClr val="tx1"/>
                          </a:solidFill>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427305114"/>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ア．間接補助事業による</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温室効果ガス</a:t>
                      </a:r>
                      <a:r>
                        <a:rPr lang="ja-JP" sz="900" b="0" i="0" u="none" strike="noStrike" dirty="0">
                          <a:solidFill>
                            <a:schemeClr val="tx1"/>
                          </a:solidFill>
                          <a:effectLst/>
                          <a:latin typeface="Meiryo UI" panose="020B0604030504040204" pitchFamily="50" charset="-128"/>
                          <a:ea typeface="Meiryo UI" panose="020B0604030504040204" pitchFamily="50" charset="-128"/>
                        </a:rPr>
                        <a:t>排出削減効果（必須項目）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３</a:t>
                      </a:r>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排出削減への貢献</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3545810511"/>
                  </a:ext>
                </a:extLst>
              </a:tr>
              <a:tr h="0">
                <a:tc>
                  <a:txBody>
                    <a:bodyPr/>
                    <a:lstStyle/>
                    <a:p>
                      <a:pPr algn="just" fontAlgn="ctr"/>
                      <a:r>
                        <a:rPr lang="en-US" sz="900" b="0" i="0" u="none" strike="noStrike" dirty="0">
                          <a:solidFill>
                            <a:schemeClr val="tx1"/>
                          </a:solidFill>
                          <a:effectLst/>
                          <a:latin typeface="Meiryo UI" panose="020B0604030504040204" pitchFamily="50" charset="-128"/>
                          <a:ea typeface="Meiryo UI" panose="020B0604030504040204" pitchFamily="50" charset="-128"/>
                        </a:rPr>
                        <a:t>④</a:t>
                      </a:r>
                      <a:r>
                        <a:rPr lang="en-US" sz="900" b="0" i="0" u="none" strike="noStrike" dirty="0" err="1">
                          <a:solidFill>
                            <a:schemeClr val="tx1"/>
                          </a:solidFill>
                          <a:effectLst/>
                          <a:latin typeface="Meiryo UI" panose="020B0604030504040204" pitchFamily="50" charset="-128"/>
                          <a:ea typeface="Meiryo UI" panose="020B0604030504040204" pitchFamily="50" charset="-128"/>
                        </a:rPr>
                        <a:t>民間企業のみでは投資判断が真に困難な事業であることに関する審査</a:t>
                      </a:r>
                      <a:endParaRPr 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0" indent="0">
                        <a:buFont typeface="Arial" panose="020B0604020202020204" pitchFamily="34" charset="0"/>
                        <a:buNone/>
                      </a:pPr>
                      <a:r>
                        <a:rPr kumimoji="1" lang="ja-JP" altLang="en-US" sz="900" dirty="0">
                          <a:solidFill>
                            <a:schemeClr val="tx1"/>
                          </a:solidFill>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3537244715"/>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ア．経済的基準（必須項目）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４</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（１）経済的基準</a:t>
                      </a:r>
                    </a:p>
                  </a:txBody>
                  <a:tcPr marL="36000" marR="36000" marT="14400" marB="10800"/>
                </a:tc>
                <a:extLst>
                  <a:ext uri="{0D108BD9-81ED-4DB2-BD59-A6C34878D82A}">
                    <a16:rowId xmlns:a16="http://schemas.microsoft.com/office/drawing/2014/main" val="3448709288"/>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イ．技術的基準（必須項目）  </a:t>
                      </a: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４</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（２）技術的基準</a:t>
                      </a:r>
                    </a:p>
                  </a:txBody>
                  <a:tcPr marL="36000" marR="36000" marT="14400" marB="10800"/>
                </a:tc>
                <a:extLst>
                  <a:ext uri="{0D108BD9-81ED-4DB2-BD59-A6C34878D82A}">
                    <a16:rowId xmlns:a16="http://schemas.microsoft.com/office/drawing/2014/main" val="1952685892"/>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ウ</a:t>
                      </a:r>
                      <a:r>
                        <a:rPr lang="ja-JP"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その他定性的</a:t>
                      </a:r>
                      <a:r>
                        <a:rPr lang="ja-JP" altLang="ja-JP" sz="900" b="0" i="0" u="none" strike="noStrike" dirty="0">
                          <a:solidFill>
                            <a:schemeClr val="tx1"/>
                          </a:solidFill>
                          <a:effectLst/>
                          <a:latin typeface="Meiryo UI" panose="020B0604030504040204" pitchFamily="50" charset="-128"/>
                          <a:ea typeface="Meiryo UI" panose="020B0604030504040204" pitchFamily="50" charset="-128"/>
                        </a:rPr>
                        <a:t>基準（必須項目）  </a:t>
                      </a: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４</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（３）その他定性的基準</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2430988444"/>
                  </a:ext>
                </a:extLst>
              </a:tr>
              <a:tr h="0">
                <a:tc>
                  <a:txBody>
                    <a:bodyPr/>
                    <a:lstStyle/>
                    <a:p>
                      <a:pPr algn="just" fontAlgn="ctr"/>
                      <a:r>
                        <a:rPr lang="ja-JP" sz="900" b="0" i="0" u="none" strike="noStrike" dirty="0">
                          <a:solidFill>
                            <a:schemeClr val="tx1"/>
                          </a:solidFill>
                          <a:effectLst/>
                          <a:latin typeface="Meiryo UI" panose="020B0604030504040204" pitchFamily="50" charset="-128"/>
                          <a:ea typeface="Meiryo UI" panose="020B0604030504040204" pitchFamily="50" charset="-128"/>
                        </a:rPr>
                        <a:t>⑤人材確保に向けた取組に関する審査</a:t>
                      </a:r>
                    </a:p>
                  </a:txBody>
                  <a:tcPr marL="36000" marR="36000" marT="14400" marB="10800" anchor="ctr"/>
                </a:tc>
                <a:tc>
                  <a:txBody>
                    <a:bodyPr/>
                    <a:lstStyle/>
                    <a:p>
                      <a:pPr marL="0" indent="0">
                        <a:buFont typeface="Arial" panose="020B0604020202020204" pitchFamily="34" charset="0"/>
                        <a:buNone/>
                      </a:pPr>
                      <a:r>
                        <a:rPr kumimoji="1" lang="ja-JP" altLang="en-US" sz="900" dirty="0">
                          <a:solidFill>
                            <a:schemeClr val="tx1"/>
                          </a:solidFill>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1567092596"/>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ア．人材確保に向けた取組（必須項目）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様式第３別添４</a:t>
                      </a:r>
                      <a:endParaRPr kumimoji="1" lang="ja-JP" altLang="en-US" sz="900" strike="sngStrike" baseline="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479337005"/>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イ．従業員の賃金引上げ計画の表明（加点項目）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様式第３別添４</a:t>
                      </a:r>
                      <a:endParaRPr kumimoji="1" lang="ja-JP" altLang="en-US" sz="900" strike="sngStrike" baseline="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3879165536"/>
                  </a:ext>
                </a:extLst>
              </a:tr>
              <a:tr h="0">
                <a:tc>
                  <a:txBody>
                    <a:bodyPr/>
                    <a:lstStyle/>
                    <a:p>
                      <a:pPr algn="just"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sz="900" b="0" i="0" u="none" strike="noStrike" dirty="0">
                          <a:solidFill>
                            <a:schemeClr val="tx1"/>
                          </a:solidFill>
                          <a:effectLst/>
                          <a:latin typeface="Meiryo UI" panose="020B0604030504040204" pitchFamily="50" charset="-128"/>
                          <a:ea typeface="Meiryo UI" panose="020B0604030504040204" pitchFamily="50" charset="-128"/>
                        </a:rPr>
                        <a:t>ウ．ワーク・ライフ・バランス等の推進（加点項目）  </a:t>
                      </a:r>
                    </a:p>
                  </a:txBody>
                  <a:tcPr marL="36000" marR="36000" marT="14400" marB="10800" anchor="ctr"/>
                </a:tc>
                <a:tc>
                  <a:txBody>
                    <a:bodyP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様式第３別添５</a:t>
                      </a:r>
                      <a:endParaRPr kumimoji="1" lang="ja-JP" altLang="en-US" sz="900" strike="sngStrike" baseline="0" dirty="0">
                        <a:solidFill>
                          <a:schemeClr val="tx1"/>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2347635862"/>
                  </a:ext>
                </a:extLst>
              </a:tr>
            </a:tbl>
          </a:graphicData>
        </a:graphic>
      </p:graphicFrame>
    </p:spTree>
    <p:custDataLst>
      <p:tags r:id="rId1"/>
    </p:custDataLst>
    <p:extLst>
      <p:ext uri="{BB962C8B-B14F-4D97-AF65-F5344CB8AC3E}">
        <p14:creationId xmlns:p14="http://schemas.microsoft.com/office/powerpoint/2010/main" val="37767371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marL="914400" indent="-914400" algn="ctr">
              <a:lnSpc>
                <a:spcPts val="6000"/>
              </a:lnSpc>
              <a:buFont typeface="+mj-lt"/>
              <a:buAutoNum type="arabicPeriod" startAt="6"/>
            </a:pPr>
            <a:r>
              <a:rPr kumimoji="1" lang="ja-JP" altLang="en-US" sz="5400" dirty="0">
                <a:solidFill>
                  <a:schemeClr val="tx1"/>
                </a:solidFill>
                <a:latin typeface="Meiryo UI" panose="020B0604030504040204" pitchFamily="50" charset="-128"/>
                <a:ea typeface="Meiryo UI" panose="020B0604030504040204" pitchFamily="50" charset="-128"/>
              </a:rPr>
              <a:t>年度毎の事業費・</a:t>
            </a:r>
            <a:br>
              <a:rPr kumimoji="1" lang="en-US" altLang="ja-JP" sz="5400" dirty="0">
                <a:solidFill>
                  <a:schemeClr val="tx1"/>
                </a:solidFill>
                <a:latin typeface="Meiryo UI" panose="020B0604030504040204" pitchFamily="50" charset="-128"/>
                <a:ea typeface="Meiryo UI" panose="020B0604030504040204" pitchFamily="50" charset="-128"/>
              </a:rPr>
            </a:br>
            <a:r>
              <a:rPr kumimoji="1" lang="ja-JP" altLang="en-US" sz="5400" dirty="0">
                <a:solidFill>
                  <a:schemeClr val="tx1"/>
                </a:solidFill>
                <a:latin typeface="Meiryo UI" panose="020B0604030504040204" pitchFamily="50" charset="-128"/>
                <a:ea typeface="Meiryo UI" panose="020B0604030504040204" pitchFamily="50" charset="-128"/>
              </a:rPr>
              <a:t>補助金交付希望額</a:t>
            </a:r>
            <a:endParaRPr kumimoji="1" lang="en-US" sz="5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
        <p:nvSpPr>
          <p:cNvPr id="4" name="吹き出し: 四角形 48">
            <a:extLst>
              <a:ext uri="{FF2B5EF4-FFF2-40B4-BE49-F238E27FC236}">
                <a16:creationId xmlns:a16="http://schemas.microsoft.com/office/drawing/2014/main" id="{C1288A21-173C-53FA-0A41-782143441F4B}"/>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本ページは幹事会社のみ提出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Tree>
    <p:custDataLst>
      <p:tags r:id="rId1"/>
    </p:custDataLst>
    <p:extLst>
      <p:ext uri="{BB962C8B-B14F-4D97-AF65-F5344CB8AC3E}">
        <p14:creationId xmlns:p14="http://schemas.microsoft.com/office/powerpoint/2010/main" val="36275256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6</a:t>
            </a:r>
            <a:r>
              <a:rPr lang="ja-JP" altLang="en-US" sz="2000" dirty="0"/>
              <a:t>．</a:t>
            </a:r>
            <a:r>
              <a:rPr kumimoji="1" lang="ja-JP" altLang="en-US" sz="2000" dirty="0"/>
              <a:t>年度毎の事業費・補助金交付希望額</a:t>
            </a:r>
            <a:endParaRPr kumimoji="1" lang="en-US" sz="2000" dirty="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dirty="0">
                <a:solidFill>
                  <a:schemeClr val="tx1"/>
                </a:solidFill>
              </a:rPr>
              <a:t>年度毎の事業費・補助金交付希望額は、</a:t>
            </a:r>
            <a:r>
              <a:rPr kumimoji="1" lang="en-US" altLang="ja-JP" dirty="0" err="1">
                <a:solidFill>
                  <a:schemeClr val="tx1"/>
                </a:solidFill>
              </a:rPr>
              <a:t>Xx</a:t>
            </a:r>
            <a:endParaRPr kumimoji="1" lang="en-US" dirty="0">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A5767B53-1ADD-38CD-C3DC-483DF9880D6B}"/>
              </a:ext>
            </a:extLst>
          </p:cNvPr>
          <p:cNvGrpSpPr/>
          <p:nvPr/>
        </p:nvGrpSpPr>
        <p:grpSpPr>
          <a:xfrm>
            <a:off x="765597" y="1228313"/>
            <a:ext cx="10657837" cy="288000"/>
            <a:chOff x="156000" y="1879963"/>
            <a:chExt cx="5760000" cy="288000"/>
          </a:xfrm>
        </p:grpSpPr>
        <p:sp>
          <p:nvSpPr>
            <p:cNvPr id="6" name="正方形/長方形 5">
              <a:extLst>
                <a:ext uri="{FF2B5EF4-FFF2-40B4-BE49-F238E27FC236}">
                  <a16:creationId xmlns:a16="http://schemas.microsoft.com/office/drawing/2014/main" id="{4D153003-77AC-BF7B-5657-6CC4208EFE38}"/>
                </a:ext>
              </a:extLst>
            </p:cNvPr>
            <p:cNvSpPr/>
            <p:nvPr/>
          </p:nvSpPr>
          <p:spPr>
            <a:xfrm>
              <a:off x="156000" y="1879963"/>
              <a:ext cx="5760000" cy="288000"/>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solidFill>
                    <a:schemeClr val="tx1"/>
                  </a:solidFill>
                  <a:latin typeface="Meiryo UI" panose="020B0604030504040204" pitchFamily="50" charset="-128"/>
                  <a:ea typeface="Meiryo UI" panose="020B0604030504040204" pitchFamily="50" charset="-128"/>
                </a:rPr>
                <a:t>年度毎の事業費・補助金交付希望額</a:t>
              </a:r>
              <a:r>
                <a:rPr kumimoji="1" lang="en-US" altLang="ja-JP" sz="1400" b="1" baseline="30000" dirty="0">
                  <a:solidFill>
                    <a:schemeClr val="tx1"/>
                  </a:solidFill>
                  <a:latin typeface="Meiryo UI" panose="020B0604030504040204" pitchFamily="50" charset="-128"/>
                  <a:ea typeface="Meiryo UI" panose="020B0604030504040204" pitchFamily="50" charset="-128"/>
                </a:rPr>
                <a:t>※1</a:t>
              </a:r>
              <a:endParaRPr kumimoji="1" lang="ja-JP" altLang="en-US" sz="1400" b="1" baseline="30000" dirty="0">
                <a:solidFill>
                  <a:schemeClr val="tx1"/>
                </a:solidFill>
                <a:latin typeface="Meiryo UI" panose="020B0604030504040204" pitchFamily="50" charset="-128"/>
                <a:ea typeface="Meiryo UI" panose="020B0604030504040204" pitchFamily="50" charset="-128"/>
              </a:endParaRPr>
            </a:p>
          </p:txBody>
        </p:sp>
        <p:cxnSp>
          <p:nvCxnSpPr>
            <p:cNvPr id="8" name="直線コネクタ 7">
              <a:extLst>
                <a:ext uri="{FF2B5EF4-FFF2-40B4-BE49-F238E27FC236}">
                  <a16:creationId xmlns:a16="http://schemas.microsoft.com/office/drawing/2014/main" id="{3B1871AE-2DE3-818B-E8EE-9AD0E9B3F689}"/>
                </a:ext>
              </a:extLst>
            </p:cNvPr>
            <p:cNvCxnSpPr>
              <a:cxnSpLocks/>
            </p:cNvCxnSpPr>
            <p:nvPr/>
          </p:nvCxnSpPr>
          <p:spPr>
            <a:xfrm>
              <a:off x="156000" y="2167963"/>
              <a:ext cx="57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9" name="ee4pContent3">
            <a:extLst>
              <a:ext uri="{FF2B5EF4-FFF2-40B4-BE49-F238E27FC236}">
                <a16:creationId xmlns:a16="http://schemas.microsoft.com/office/drawing/2014/main" id="{BBAC5CAE-452D-E4C7-C778-355C5F152C85}"/>
              </a:ext>
            </a:extLst>
          </p:cNvPr>
          <p:cNvSpPr txBox="1"/>
          <p:nvPr/>
        </p:nvSpPr>
        <p:spPr>
          <a:xfrm>
            <a:off x="765598" y="1650783"/>
            <a:ext cx="52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dirty="0">
                <a:latin typeface="Meiryo UI" panose="020B0604030504040204" pitchFamily="50" charset="-128"/>
                <a:ea typeface="Meiryo UI" panose="020B0604030504040204" pitchFamily="50" charset="-128"/>
              </a:rPr>
              <a:t>金額</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XXX</a:t>
            </a:r>
          </a:p>
        </p:txBody>
      </p:sp>
      <p:sp>
        <p:nvSpPr>
          <p:cNvPr id="10" name="ee4pContent3">
            <a:extLst>
              <a:ext uri="{FF2B5EF4-FFF2-40B4-BE49-F238E27FC236}">
                <a16:creationId xmlns:a16="http://schemas.microsoft.com/office/drawing/2014/main" id="{CBEAEDF6-4FB0-AF30-D083-C166C439B859}"/>
              </a:ext>
            </a:extLst>
          </p:cNvPr>
          <p:cNvSpPr txBox="1"/>
          <p:nvPr/>
        </p:nvSpPr>
        <p:spPr>
          <a:xfrm>
            <a:off x="6206404" y="1650783"/>
            <a:ext cx="5220000" cy="64800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dirty="0">
                <a:latin typeface="Meiryo UI" panose="020B0604030504040204" pitchFamily="50" charset="-128"/>
                <a:ea typeface="Meiryo UI" panose="020B0604030504040204" pitchFamily="50" charset="-128"/>
              </a:rPr>
              <a:t>理由</a:t>
            </a:r>
            <a:endParaRPr kumimoji="1" lang="en-US" altLang="ja-JP" sz="1400" dirty="0">
              <a:latin typeface="Meiryo UI" panose="020B0604030504040204" pitchFamily="50" charset="-128"/>
              <a:ea typeface="Meiryo UI" panose="020B0604030504040204" pitchFamily="50" charset="-128"/>
            </a:endParaRPr>
          </a:p>
          <a:p>
            <a:pPr lvl="2">
              <a:buSzPct val="100000"/>
            </a:pPr>
            <a:r>
              <a:rPr kumimoji="1" lang="en-US" altLang="ja-JP" sz="1400" dirty="0">
                <a:latin typeface="Meiryo UI" panose="020B0604030504040204" pitchFamily="50" charset="-128"/>
                <a:ea typeface="Meiryo UI" panose="020B0604030504040204" pitchFamily="50" charset="-128"/>
              </a:rPr>
              <a:t>XXX</a:t>
            </a:r>
          </a:p>
        </p:txBody>
      </p:sp>
      <p:sp>
        <p:nvSpPr>
          <p:cNvPr id="11" name="TextBox 51">
            <a:extLst>
              <a:ext uri="{FF2B5EF4-FFF2-40B4-BE49-F238E27FC236}">
                <a16:creationId xmlns:a16="http://schemas.microsoft.com/office/drawing/2014/main" id="{DFA09775-3645-643B-DC9D-F309313723C6}"/>
              </a:ext>
            </a:extLst>
          </p:cNvPr>
          <p:cNvSpPr txBox="1"/>
          <p:nvPr/>
        </p:nvSpPr>
        <p:spPr>
          <a:xfrm>
            <a:off x="765595" y="3429000"/>
            <a:ext cx="10657837" cy="894359"/>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85725" algn="ctr"/>
            <a:r>
              <a:rPr lang="ja-JP" altLang="en-US" sz="1600" dirty="0">
                <a:solidFill>
                  <a:srgbClr val="2E3558"/>
                </a:solidFill>
                <a:latin typeface="+mn-ea"/>
              </a:rPr>
              <a:t>年度毎の事業費・補助金交付希望額とその理由について記載ください</a:t>
            </a:r>
          </a:p>
        </p:txBody>
      </p:sp>
      <p:sp>
        <p:nvSpPr>
          <p:cNvPr id="3" name="正方形/長方形 2">
            <a:extLst>
              <a:ext uri="{FF2B5EF4-FFF2-40B4-BE49-F238E27FC236}">
                <a16:creationId xmlns:a16="http://schemas.microsoft.com/office/drawing/2014/main" id="{6EAD6306-CC9F-EB33-BFA2-BC49B123984A}"/>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dirty="0">
                <a:latin typeface="Meiryo UI" panose="020B0604030504040204" pitchFamily="50" charset="-128"/>
                <a:ea typeface="Meiryo UI" panose="020B0604030504040204" pitchFamily="50" charset="-128"/>
                <a:cs typeface="+mj-cs"/>
              </a:rPr>
              <a:t>必須</a:t>
            </a:r>
          </a:p>
        </p:txBody>
      </p:sp>
      <p:sp>
        <p:nvSpPr>
          <p:cNvPr id="7" name="TextBox 23">
            <a:extLst>
              <a:ext uri="{FF2B5EF4-FFF2-40B4-BE49-F238E27FC236}">
                <a16:creationId xmlns:a16="http://schemas.microsoft.com/office/drawing/2014/main" id="{FBAAC94F-D4F5-5EAE-D460-341914E682B7}"/>
              </a:ext>
            </a:extLst>
          </p:cNvPr>
          <p:cNvSpPr txBox="1"/>
          <p:nvPr/>
        </p:nvSpPr>
        <p:spPr>
          <a:xfrm>
            <a:off x="765598" y="6254021"/>
            <a:ext cx="9073974" cy="22860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en-US" altLang="ja-JP" sz="1000" dirty="0">
                <a:solidFill>
                  <a:schemeClr val="tx1"/>
                </a:solidFill>
              </a:rPr>
              <a:t>※1</a:t>
            </a:r>
            <a:r>
              <a:rPr lang="ja-JP" altLang="en-US" sz="1000" dirty="0">
                <a:solidFill>
                  <a:schemeClr val="tx1"/>
                </a:solidFill>
              </a:rPr>
              <a:t>　補助対象費用については公募要領を参照ください</a:t>
            </a:r>
            <a:endParaRPr lang="en-US" altLang="ja-JP" sz="1000" dirty="0">
              <a:solidFill>
                <a:schemeClr val="tx1"/>
              </a:solidFill>
            </a:endParaRPr>
          </a:p>
        </p:txBody>
      </p:sp>
    </p:spTree>
    <p:extLst>
      <p:ext uri="{BB962C8B-B14F-4D97-AF65-F5344CB8AC3E}">
        <p14:creationId xmlns:p14="http://schemas.microsoft.com/office/powerpoint/2010/main" val="13769122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333A4D80-4032-0524-8770-06DC71EE1482}"/>
              </a:ext>
            </a:extLst>
          </p:cNvPr>
          <p:cNvGraphicFramePr>
            <a:graphicFrameLocks noChangeAspect="1"/>
          </p:cNvGraphicFramePr>
          <p:nvPr>
            <p:custDataLst>
              <p:tags r:id="rId1"/>
            </p:custDataLst>
            <p:extLst>
              <p:ext uri="{D42A27DB-BD31-4B8C-83A1-F6EECF244321}">
                <p14:modId xmlns:p14="http://schemas.microsoft.com/office/powerpoint/2010/main" val="20790864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9" imgH="360" progId="TCLayout.ActiveDocument.1">
                  <p:embed/>
                </p:oleObj>
              </mc:Choice>
              <mc:Fallback>
                <p:oleObj name="think-cell スライド" r:id="rId3" imgW="359" imgH="360" progId="TCLayout.ActiveDocument.1">
                  <p:embed/>
                  <p:pic>
                    <p:nvPicPr>
                      <p:cNvPr id="5" name="think-cell data - do not delete" hidden="1">
                        <a:extLst>
                          <a:ext uri="{FF2B5EF4-FFF2-40B4-BE49-F238E27FC236}">
                            <a16:creationId xmlns:a16="http://schemas.microsoft.com/office/drawing/2014/main" id="{333A4D80-4032-0524-8770-06DC71EE148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800000" cy="252000"/>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0. </a:t>
            </a:r>
            <a:r>
              <a:rPr lang="ja-JP" altLang="en-US" sz="2000"/>
              <a:t>共同申請者内における各主体の役割分担</a:t>
            </a:r>
            <a:endParaRPr kumimoji="1" lang="en-US" sz="2000"/>
          </a:p>
        </p:txBody>
      </p:sp>
      <p:sp>
        <p:nvSpPr>
          <p:cNvPr id="26" name="吹き出し: 四角形 48">
            <a:extLst>
              <a:ext uri="{FF2B5EF4-FFF2-40B4-BE49-F238E27FC236}">
                <a16:creationId xmlns:a16="http://schemas.microsoft.com/office/drawing/2014/main" id="{F4485706-CECA-484A-AB3B-73D0D5490736}"/>
              </a:ext>
            </a:extLst>
          </p:cNvPr>
          <p:cNvSpPr/>
          <p:nvPr/>
        </p:nvSpPr>
        <p:spPr>
          <a:xfrm flipH="1">
            <a:off x="7921645" y="10433"/>
            <a:ext cx="3434499" cy="622562"/>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FF0000"/>
                </a:solidFill>
                <a:latin typeface="Meiryo UI" panose="020B0604030504040204" pitchFamily="50" charset="-128"/>
                <a:ea typeface="Meiryo UI" panose="020B0604030504040204" pitchFamily="50" charset="-128"/>
              </a:rPr>
              <a:t>※</a:t>
            </a:r>
            <a:r>
              <a:rPr kumimoji="1" lang="ja-JP" altLang="en-US" sz="1600">
                <a:solidFill>
                  <a:srgbClr val="FF0000"/>
                </a:solidFill>
                <a:latin typeface="Meiryo UI" panose="020B0604030504040204" pitchFamily="50" charset="-128"/>
                <a:ea typeface="Meiryo UI" panose="020B0604030504040204" pitchFamily="50" charset="-128"/>
              </a:rPr>
              <a:t>本ページは幹事会社のみ提出</a:t>
            </a:r>
            <a:endParaRPr kumimoji="1" lang="en-US" altLang="ja-JP" sz="1600">
              <a:solidFill>
                <a:srgbClr val="FF0000"/>
              </a:solidFill>
              <a:latin typeface="Meiryo UI" panose="020B0604030504040204" pitchFamily="50" charset="-128"/>
              <a:ea typeface="Meiryo UI" panose="020B0604030504040204" pitchFamily="50" charset="-128"/>
            </a:endParaRPr>
          </a:p>
          <a:p>
            <a:pPr algn="ctr"/>
            <a:r>
              <a:rPr kumimoji="1" lang="ja-JP" altLang="en-US" sz="1200">
                <a:solidFill>
                  <a:srgbClr val="FF0000"/>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rgbClr val="FF0000"/>
              </a:solidFill>
              <a:latin typeface="Meiryo UI" panose="020B0604030504040204" pitchFamily="50" charset="-128"/>
              <a:ea typeface="Meiryo UI" panose="020B0604030504040204" pitchFamily="50" charset="-128"/>
            </a:endParaRPr>
          </a:p>
        </p:txBody>
      </p:sp>
      <p:sp>
        <p:nvSpPr>
          <p:cNvPr id="27" name="角丸四角形 26"/>
          <p:cNvSpPr/>
          <p:nvPr/>
        </p:nvSpPr>
        <p:spPr>
          <a:xfrm>
            <a:off x="346824" y="1444761"/>
            <a:ext cx="3680025" cy="3600000"/>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A</a:t>
            </a:r>
            <a:r>
              <a:rPr kumimoji="1" lang="ja-JP" altLang="en-US" sz="1600" b="1">
                <a:solidFill>
                  <a:schemeClr val="tx1"/>
                </a:solidFill>
                <a:latin typeface="Meiryo UI" panose="020B0604030504040204" pitchFamily="50" charset="-128"/>
                <a:ea typeface="Meiryo UI" panose="020B0604030504040204" pitchFamily="50" charset="-128"/>
              </a:rPr>
              <a:t>社（幹事会社）</a:t>
            </a:r>
          </a:p>
        </p:txBody>
      </p:sp>
      <p:sp>
        <p:nvSpPr>
          <p:cNvPr id="29" name="角丸四角形 28"/>
          <p:cNvSpPr/>
          <p:nvPr/>
        </p:nvSpPr>
        <p:spPr>
          <a:xfrm>
            <a:off x="4262252" y="1444761"/>
            <a:ext cx="3680025" cy="3600000"/>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B</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38" name="角丸四角形 37"/>
          <p:cNvSpPr/>
          <p:nvPr/>
        </p:nvSpPr>
        <p:spPr>
          <a:xfrm>
            <a:off x="8177681" y="1444761"/>
            <a:ext cx="3680025" cy="3600000"/>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C</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3" name="テキスト ボックス 2"/>
          <p:cNvSpPr txBox="1"/>
          <p:nvPr/>
        </p:nvSpPr>
        <p:spPr>
          <a:xfrm>
            <a:off x="793290" y="2082908"/>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rgbClr val="575757"/>
                </a:solidFill>
                <a:latin typeface="Meiryo UI" panose="020B0604030504040204" pitchFamily="50" charset="-128"/>
                <a:ea typeface="Meiryo UI" panose="020B0604030504040204" pitchFamily="50" charset="-128"/>
              </a:rPr>
              <a:t>A</a:t>
            </a:r>
            <a:r>
              <a:rPr kumimoji="1" lang="ja-JP" altLang="en-US" sz="1200" b="1">
                <a:solidFill>
                  <a:srgbClr val="575757"/>
                </a:solidFill>
                <a:latin typeface="Meiryo UI" panose="020B0604030504040204" pitchFamily="50" charset="-128"/>
                <a:ea typeface="Meiryo UI" panose="020B0604030504040204" pitchFamily="50" charset="-128"/>
              </a:rPr>
              <a:t>社が実施する</a:t>
            </a:r>
            <a:r>
              <a:rPr kumimoji="1" lang="zh-TW" altLang="en-US" sz="1200" b="1">
                <a:solidFill>
                  <a:srgbClr val="575757"/>
                </a:solidFill>
                <a:latin typeface="Meiryo UI" panose="020B0604030504040204" pitchFamily="50" charset="-128"/>
                <a:ea typeface="Meiryo UI" panose="020B0604030504040204" pitchFamily="50" charset="-128"/>
              </a:rPr>
              <a:t>本事業</a:t>
            </a:r>
            <a:r>
              <a:rPr kumimoji="1" lang="ja-JP" altLang="en-US" sz="1200" b="1">
                <a:solidFill>
                  <a:srgbClr val="575757"/>
                </a:solidFill>
                <a:latin typeface="Meiryo UI" panose="020B0604030504040204" pitchFamily="50" charset="-128"/>
                <a:ea typeface="Meiryo UI" panose="020B0604030504040204" pitchFamily="50" charset="-128"/>
              </a:rPr>
              <a:t>の内容</a:t>
            </a:r>
            <a:endParaRPr kumimoji="1" lang="en-US" altLang="ja-JP" sz="1200" b="1">
              <a:solidFill>
                <a:srgbClr val="575757"/>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598396" y="2482308"/>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r>
              <a:rPr kumimoji="1" lang="ja-JP" altLang="en-US" sz="1400">
                <a:solidFill>
                  <a:srgbClr val="575757"/>
                </a:solidFill>
                <a:latin typeface="Meiryo UI" panose="020B0604030504040204" pitchFamily="50" charset="-128"/>
                <a:ea typeface="Meiryo UI" panose="020B0604030504040204" pitchFamily="50" charset="-128"/>
              </a:rPr>
              <a:t>　等を担当</a:t>
            </a:r>
          </a:p>
        </p:txBody>
      </p:sp>
      <p:sp>
        <p:nvSpPr>
          <p:cNvPr id="53" name="テキスト ボックス 52"/>
          <p:cNvSpPr txBox="1"/>
          <p:nvPr/>
        </p:nvSpPr>
        <p:spPr>
          <a:xfrm>
            <a:off x="4727246" y="2036088"/>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rgbClr val="575757"/>
                </a:solidFill>
                <a:latin typeface="Meiryo UI" panose="020B0604030504040204" pitchFamily="50" charset="-128"/>
                <a:ea typeface="Meiryo UI" panose="020B0604030504040204" pitchFamily="50" charset="-128"/>
              </a:rPr>
              <a:t>B</a:t>
            </a:r>
            <a:r>
              <a:rPr kumimoji="1" lang="ja-JP" altLang="en-US" sz="1200" b="1">
                <a:solidFill>
                  <a:srgbClr val="575757"/>
                </a:solidFill>
                <a:latin typeface="Meiryo UI" panose="020B0604030504040204" pitchFamily="50" charset="-128"/>
                <a:ea typeface="Meiryo UI" panose="020B0604030504040204" pitchFamily="50" charset="-128"/>
              </a:rPr>
              <a:t>社が実施する</a:t>
            </a:r>
            <a:r>
              <a:rPr kumimoji="1" lang="zh-TW" altLang="en-US" sz="1200" b="1">
                <a:solidFill>
                  <a:srgbClr val="575757"/>
                </a:solidFill>
                <a:latin typeface="Meiryo UI" panose="020B0604030504040204" pitchFamily="50" charset="-128"/>
                <a:ea typeface="Meiryo UI" panose="020B0604030504040204" pitchFamily="50" charset="-128"/>
              </a:rPr>
              <a:t>本事業</a:t>
            </a:r>
            <a:r>
              <a:rPr kumimoji="1" lang="ja-JP" altLang="en-US" sz="1200" b="1">
                <a:solidFill>
                  <a:srgbClr val="575757"/>
                </a:solidFill>
                <a:latin typeface="Meiryo UI" panose="020B0604030504040204" pitchFamily="50" charset="-128"/>
                <a:ea typeface="Meiryo UI" panose="020B0604030504040204" pitchFamily="50" charset="-128"/>
              </a:rPr>
              <a:t>の内容</a:t>
            </a:r>
            <a:endParaRPr kumimoji="1" lang="en-US" altLang="ja-JP" sz="1200" b="1">
              <a:solidFill>
                <a:srgbClr val="575757"/>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8624147" y="2036087"/>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rgbClr val="575757"/>
                </a:solidFill>
                <a:latin typeface="Meiryo UI" panose="020B0604030504040204" pitchFamily="50" charset="-128"/>
                <a:ea typeface="Meiryo UI" panose="020B0604030504040204" pitchFamily="50" charset="-128"/>
              </a:rPr>
              <a:t>C</a:t>
            </a:r>
            <a:r>
              <a:rPr kumimoji="1" lang="ja-JP" altLang="en-US" sz="1200" b="1">
                <a:solidFill>
                  <a:srgbClr val="575757"/>
                </a:solidFill>
                <a:latin typeface="Meiryo UI" panose="020B0604030504040204" pitchFamily="50" charset="-128"/>
                <a:ea typeface="Meiryo UI" panose="020B0604030504040204" pitchFamily="50" charset="-128"/>
              </a:rPr>
              <a:t>社が実施する</a:t>
            </a:r>
            <a:r>
              <a:rPr kumimoji="1" lang="zh-TW" altLang="en-US" sz="1200" b="1">
                <a:solidFill>
                  <a:srgbClr val="575757"/>
                </a:solidFill>
                <a:latin typeface="Meiryo UI" panose="020B0604030504040204" pitchFamily="50" charset="-128"/>
                <a:ea typeface="Meiryo UI" panose="020B0604030504040204" pitchFamily="50" charset="-128"/>
              </a:rPr>
              <a:t>本事業</a:t>
            </a:r>
            <a:r>
              <a:rPr kumimoji="1" lang="ja-JP" altLang="en-US" sz="1200" b="1">
                <a:solidFill>
                  <a:srgbClr val="575757"/>
                </a:solidFill>
                <a:latin typeface="Meiryo UI" panose="020B0604030504040204" pitchFamily="50" charset="-128"/>
                <a:ea typeface="Meiryo UI" panose="020B0604030504040204" pitchFamily="50" charset="-128"/>
              </a:rPr>
              <a:t>の内容</a:t>
            </a:r>
            <a:endParaRPr kumimoji="1" lang="en-US" altLang="ja-JP" sz="1200" b="1">
              <a:solidFill>
                <a:srgbClr val="575757"/>
              </a:solidFill>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4494347" y="2470096"/>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r>
              <a:rPr kumimoji="1" lang="ja-JP" altLang="en-US" sz="1400">
                <a:solidFill>
                  <a:srgbClr val="575757"/>
                </a:solidFill>
                <a:latin typeface="Meiryo UI" panose="020B0604030504040204" pitchFamily="50" charset="-128"/>
                <a:ea typeface="Meiryo UI" panose="020B0604030504040204" pitchFamily="50" charset="-128"/>
              </a:rPr>
              <a:t>　等を担当</a:t>
            </a:r>
          </a:p>
        </p:txBody>
      </p:sp>
      <p:sp>
        <p:nvSpPr>
          <p:cNvPr id="58" name="テキスト ボックス 57"/>
          <p:cNvSpPr txBox="1"/>
          <p:nvPr/>
        </p:nvSpPr>
        <p:spPr>
          <a:xfrm>
            <a:off x="8422977" y="2441604"/>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rgbClr val="575757"/>
                </a:solidFill>
                <a:latin typeface="Meiryo UI" panose="020B0604030504040204" pitchFamily="50" charset="-128"/>
                <a:ea typeface="Meiryo UI" panose="020B0604030504040204" pitchFamily="50" charset="-128"/>
              </a:rPr>
              <a:t>○○</a:t>
            </a:r>
            <a:endParaRPr kumimoji="1" lang="en-US" altLang="ja-JP" sz="1400">
              <a:solidFill>
                <a:srgbClr val="575757"/>
              </a:solidFill>
              <a:latin typeface="Meiryo UI" panose="020B0604030504040204" pitchFamily="50" charset="-128"/>
              <a:ea typeface="Meiryo UI" panose="020B0604030504040204" pitchFamily="50" charset="-128"/>
            </a:endParaRPr>
          </a:p>
          <a:p>
            <a:r>
              <a:rPr kumimoji="1" lang="ja-JP" altLang="en-US" sz="1400">
                <a:solidFill>
                  <a:srgbClr val="575757"/>
                </a:solidFill>
                <a:latin typeface="Meiryo UI" panose="020B0604030504040204" pitchFamily="50" charset="-128"/>
                <a:ea typeface="Meiryo UI" panose="020B0604030504040204" pitchFamily="50" charset="-128"/>
              </a:rPr>
              <a:t>　等を担当</a:t>
            </a:r>
          </a:p>
        </p:txBody>
      </p:sp>
      <p:sp>
        <p:nvSpPr>
          <p:cNvPr id="28" name="二等辺三角形 27"/>
          <p:cNvSpPr/>
          <p:nvPr/>
        </p:nvSpPr>
        <p:spPr>
          <a:xfrm flipV="1">
            <a:off x="3547701" y="5253710"/>
            <a:ext cx="5255666" cy="299924"/>
          </a:xfrm>
          <a:prstGeom prst="triangle">
            <a:avLst/>
          </a:prstGeom>
          <a:solidFill>
            <a:schemeClr val="bg1">
              <a:lumMod val="8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471692" y="5602908"/>
            <a:ext cx="7176211" cy="43159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a:solidFill>
                  <a:schemeClr val="bg1">
                    <a:lumMod val="50000"/>
                  </a:schemeClr>
                </a:solidFill>
                <a:latin typeface="Meiryo UI" panose="020B0604030504040204" pitchFamily="50" charset="-128"/>
                <a:ea typeface="Meiryo UI" panose="020B0604030504040204" pitchFamily="50" charset="-128"/>
              </a:rPr>
              <a:t>（提案事業の目的：○○）の実現</a:t>
            </a:r>
          </a:p>
        </p:txBody>
      </p:sp>
      <p:sp>
        <p:nvSpPr>
          <p:cNvPr id="8" name="正方形/長方形 7">
            <a:extLst>
              <a:ext uri="{FF2B5EF4-FFF2-40B4-BE49-F238E27FC236}">
                <a16:creationId xmlns:a16="http://schemas.microsoft.com/office/drawing/2014/main" id="{A9F3DCFF-459B-42E0-BB7B-C129D0EA825F}"/>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該当者</a:t>
            </a:r>
          </a:p>
        </p:txBody>
      </p:sp>
      <p:sp>
        <p:nvSpPr>
          <p:cNvPr id="52" name="TextBox 51">
            <a:extLst>
              <a:ext uri="{FF2B5EF4-FFF2-40B4-BE49-F238E27FC236}">
                <a16:creationId xmlns:a16="http://schemas.microsoft.com/office/drawing/2014/main" id="{09980D6C-981C-49CF-AC8B-20780AD8812A}"/>
              </a:ext>
            </a:extLst>
          </p:cNvPr>
          <p:cNvSpPr txBox="1"/>
          <p:nvPr/>
        </p:nvSpPr>
        <p:spPr>
          <a:xfrm>
            <a:off x="854744" y="3675543"/>
            <a:ext cx="10476000" cy="86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marL="85725" indent="3175">
              <a:defRPr sz="1600">
                <a:solidFill>
                  <a:srgbClr val="2E3558"/>
                </a:solidFill>
                <a:latin typeface="+mn-ea"/>
              </a:defRPr>
            </a:lvl1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r>
              <a:rPr lang="ja-JP" altLang="en-US" dirty="0"/>
              <a:t>共同実施として参加する企業等各提案者の本事業における役割分担を簡潔に記載ください</a:t>
            </a:r>
            <a:endParaRPr lang="en-US" altLang="ja-JP" dirty="0"/>
          </a:p>
          <a:p>
            <a:r>
              <a:rPr lang="ja-JP" altLang="en-US" dirty="0"/>
              <a:t>（各提案者が提出する「</a:t>
            </a:r>
            <a:r>
              <a:rPr lang="en-US" altLang="ja-JP" dirty="0"/>
              <a:t>4. </a:t>
            </a:r>
            <a:r>
              <a:rPr lang="ja-JP" altLang="en-US" dirty="0"/>
              <a:t>経営層のコミット」（特に（</a:t>
            </a:r>
            <a:r>
              <a:rPr lang="en-US" altLang="ja-JP" dirty="0"/>
              <a:t>1</a:t>
            </a:r>
            <a:r>
              <a:rPr lang="ja-JP" altLang="en-US" dirty="0"/>
              <a:t>）組織内の事業推進体制）」の内容と整合性を図ること、フォーマットはあくまで一例）</a:t>
            </a:r>
            <a:endParaRPr lang="en-US" dirty="0"/>
          </a:p>
        </p:txBody>
      </p:sp>
      <p:sp>
        <p:nvSpPr>
          <p:cNvPr id="6" name="Title 1">
            <a:extLst>
              <a:ext uri="{FF2B5EF4-FFF2-40B4-BE49-F238E27FC236}">
                <a16:creationId xmlns:a16="http://schemas.microsoft.com/office/drawing/2014/main" id="{A11861B8-A4E9-6F4D-12E7-DDA1E83B265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a:solidFill>
                  <a:schemeClr val="tx1"/>
                </a:solidFill>
              </a:rPr>
              <a:t>本事業では、</a:t>
            </a:r>
            <a:r>
              <a:rPr lang="en-US" altLang="ja-JP">
                <a:solidFill>
                  <a:schemeClr val="tx1"/>
                </a:solidFill>
              </a:rPr>
              <a:t>xx</a:t>
            </a:r>
            <a:r>
              <a:rPr lang="ja-JP" altLang="en-US">
                <a:solidFill>
                  <a:schemeClr val="tx1"/>
                </a:solidFill>
              </a:rPr>
              <a:t>が幹事企業となり、</a:t>
            </a:r>
            <a:r>
              <a:rPr lang="en-US" altLang="ja-JP">
                <a:solidFill>
                  <a:schemeClr val="tx1"/>
                </a:solidFill>
              </a:rPr>
              <a:t>xx</a:t>
            </a:r>
            <a:r>
              <a:rPr lang="ja-JP" altLang="en-US">
                <a:solidFill>
                  <a:schemeClr val="tx1"/>
                </a:solidFill>
              </a:rPr>
              <a:t>等と連携しながら、</a:t>
            </a:r>
            <a:r>
              <a:rPr lang="en-US" altLang="ja-JP">
                <a:solidFill>
                  <a:schemeClr val="tx1"/>
                </a:solidFill>
              </a:rPr>
              <a:t>xx</a:t>
            </a:r>
            <a:r>
              <a:rPr lang="ja-JP" altLang="en-US">
                <a:solidFill>
                  <a:schemeClr val="tx1"/>
                </a:solidFill>
              </a:rPr>
              <a:t>の実現に向けた体制を構築する</a:t>
            </a:r>
            <a:endParaRPr kumimoji="1" lang="en-US">
              <a:solidFill>
                <a:schemeClr val="tx1"/>
              </a:solidFill>
            </a:endParaRPr>
          </a:p>
        </p:txBody>
      </p:sp>
      <p:cxnSp>
        <p:nvCxnSpPr>
          <p:cNvPr id="7" name="直線コネクタ 6">
            <a:extLst>
              <a:ext uri="{FF2B5EF4-FFF2-40B4-BE49-F238E27FC236}">
                <a16:creationId xmlns:a16="http://schemas.microsoft.com/office/drawing/2014/main" id="{0A4A1541-0C1E-59C5-0B72-16356B253F4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808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dirty="0">
                <a:solidFill>
                  <a:schemeClr val="tx1"/>
                </a:solidFill>
                <a:latin typeface="Trebuchet MS" panose="020B0603020202020204" pitchFamily="34" charset="0"/>
                <a:ea typeface="Meiryo UI" panose="020B0604030504040204" pitchFamily="50" charset="-128"/>
              </a:rPr>
              <a:t>１．企業・事業概要</a:t>
            </a:r>
            <a:endParaRPr kumimoji="1" lang="en-US" sz="5400" dirty="0">
              <a:solidFill>
                <a:schemeClr val="tx1"/>
              </a:solidFill>
              <a:latin typeface="Trebuchet MS" panose="020B0603020202020204" pitchFamily="34" charset="0"/>
              <a:ea typeface="Meiryo UI" panose="020B0604030504040204" pitchFamily="50" charset="-128"/>
            </a:endParaRPr>
          </a:p>
        </p:txBody>
      </p:sp>
      <p:sp>
        <p:nvSpPr>
          <p:cNvPr id="3" name="吹き出し: 四角形 48">
            <a:extLst>
              <a:ext uri="{FF2B5EF4-FFF2-40B4-BE49-F238E27FC236}">
                <a16:creationId xmlns:a16="http://schemas.microsoft.com/office/drawing/2014/main" id="{F4485706-CECA-484A-AB3B-73D0D5490736}"/>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本ページは幹事会社のみ提出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Tree>
    <p:custDataLst>
      <p:tags r:id="rId1"/>
    </p:custDataLst>
    <p:extLst>
      <p:ext uri="{BB962C8B-B14F-4D97-AF65-F5344CB8AC3E}">
        <p14:creationId xmlns:p14="http://schemas.microsoft.com/office/powerpoint/2010/main" val="2964156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 name="think-cell data - do not delete" hidden="1">
            <a:extLst>
              <a:ext uri="{FF2B5EF4-FFF2-40B4-BE49-F238E27FC236}">
                <a16:creationId xmlns:a16="http://schemas.microsoft.com/office/drawing/2014/main" id="{E76DF1BA-ED21-044A-C8A3-6052A3626FC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70" name="think-cell data - do not delete" hidden="1">
                        <a:extLst>
                          <a:ext uri="{FF2B5EF4-FFF2-40B4-BE49-F238E27FC236}">
                            <a16:creationId xmlns:a16="http://schemas.microsoft.com/office/drawing/2014/main" id="{E76DF1BA-ED21-044A-C8A3-6052A3626FC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1. </a:t>
            </a:r>
            <a:r>
              <a:rPr lang="ja-JP" altLang="en-US" sz="2000" dirty="0"/>
              <a:t>概要／</a:t>
            </a:r>
            <a:r>
              <a:rPr kumimoji="1" lang="ja-JP" altLang="en-US" sz="2000" dirty="0"/>
              <a:t>（</a:t>
            </a:r>
            <a:r>
              <a:rPr kumimoji="1" lang="en-US" altLang="ja-JP" sz="2000" dirty="0"/>
              <a:t>1</a:t>
            </a:r>
            <a:r>
              <a:rPr kumimoji="1" lang="ja-JP" altLang="en-US" sz="2000" dirty="0"/>
              <a:t>）企業概要</a:t>
            </a:r>
            <a:endParaRPr kumimoji="1" lang="en-US" sz="2000" dirty="0"/>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82730" y="658342"/>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dirty="0">
                <a:solidFill>
                  <a:schemeClr val="tx1"/>
                </a:solidFill>
              </a:rPr>
              <a:t>当社は、</a:t>
            </a:r>
            <a:r>
              <a:rPr kumimoji="1" lang="en-US" altLang="ja-JP" dirty="0">
                <a:solidFill>
                  <a:schemeClr val="tx1"/>
                </a:solidFill>
              </a:rPr>
              <a:t>xx</a:t>
            </a:r>
            <a:r>
              <a:rPr kumimoji="1" lang="ja-JP" altLang="en-US" dirty="0">
                <a:solidFill>
                  <a:schemeClr val="tx1"/>
                </a:solidFill>
              </a:rPr>
              <a:t>や</a:t>
            </a:r>
            <a:r>
              <a:rPr kumimoji="1" lang="en-US" altLang="ja-JP" dirty="0">
                <a:solidFill>
                  <a:schemeClr val="tx1"/>
                </a:solidFill>
              </a:rPr>
              <a:t>xx</a:t>
            </a:r>
            <a:r>
              <a:rPr kumimoji="1" lang="ja-JP" altLang="en-US" dirty="0">
                <a:solidFill>
                  <a:schemeClr val="tx1"/>
                </a:solidFill>
              </a:rPr>
              <a:t>を主力事業として、</a:t>
            </a:r>
            <a:r>
              <a:rPr kumimoji="1" lang="en-US" altLang="ja-JP" dirty="0">
                <a:solidFill>
                  <a:schemeClr val="tx1"/>
                </a:solidFill>
              </a:rPr>
              <a:t>xx</a:t>
            </a:r>
            <a:r>
              <a:rPr kumimoji="1" lang="ja-JP" altLang="en-US" dirty="0">
                <a:solidFill>
                  <a:schemeClr val="tx1"/>
                </a:solidFill>
              </a:rPr>
              <a:t>や</a:t>
            </a:r>
            <a:r>
              <a:rPr kumimoji="1" lang="en-US" altLang="ja-JP" dirty="0">
                <a:solidFill>
                  <a:schemeClr val="tx1"/>
                </a:solidFill>
              </a:rPr>
              <a:t>xx</a:t>
            </a:r>
            <a:r>
              <a:rPr kumimoji="1" lang="ja-JP" altLang="en-US" dirty="0">
                <a:solidFill>
                  <a:schemeClr val="tx1"/>
                </a:solidFill>
              </a:rPr>
              <a:t>で事業展開を図っている</a:t>
            </a: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91D9D615-FE34-DD51-AC00-26E03DA7C9C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14" name="正方形/長方形 13">
            <a:extLst>
              <a:ext uri="{FF2B5EF4-FFF2-40B4-BE49-F238E27FC236}">
                <a16:creationId xmlns:a16="http://schemas.microsoft.com/office/drawing/2014/main" id="{F936BDFF-400A-677E-B9E8-AFB014C87681}"/>
              </a:ext>
            </a:extLst>
          </p:cNvPr>
          <p:cNvSpPr/>
          <p:nvPr/>
        </p:nvSpPr>
        <p:spPr>
          <a:xfrm>
            <a:off x="6168000" y="1291149"/>
            <a:ext cx="5328000" cy="4932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セグメント別・地域別の売上構成</a:t>
            </a:r>
            <a:r>
              <a:rPr kumimoji="1" lang="en-US" altLang="ja-JP" sz="1400" dirty="0">
                <a:solidFill>
                  <a:schemeClr val="tx1"/>
                </a:solidFill>
                <a:latin typeface="Meiryo UI" panose="020B0604030504040204" pitchFamily="50" charset="-128"/>
                <a:ea typeface="Meiryo UI" panose="020B0604030504040204" pitchFamily="50" charset="-128"/>
              </a:rPr>
              <a:t>】</a:t>
            </a:r>
          </a:p>
          <a:p>
            <a:pPr marL="182563" indent="-182563">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p>
        </p:txBody>
      </p:sp>
      <p:sp>
        <p:nvSpPr>
          <p:cNvPr id="8" name="正方形/長方形 7">
            <a:extLst>
              <a:ext uri="{FF2B5EF4-FFF2-40B4-BE49-F238E27FC236}">
                <a16:creationId xmlns:a16="http://schemas.microsoft.com/office/drawing/2014/main" id="{EB824A9C-E9A0-E2AE-689E-E0CECFB6D3A8}"/>
              </a:ext>
            </a:extLst>
          </p:cNvPr>
          <p:cNvSpPr/>
          <p:nvPr/>
        </p:nvSpPr>
        <p:spPr>
          <a:xfrm>
            <a:off x="696000" y="1291149"/>
            <a:ext cx="5328000" cy="2412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会社概要</a:t>
            </a:r>
            <a:r>
              <a:rPr kumimoji="1" lang="en-US" altLang="ja-JP" sz="1400" dirty="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p>
          <a:p>
            <a:pPr marL="285750" indent="-285750">
              <a:buFont typeface="Arial" panose="020B0604020202020204" pitchFamily="34" charset="0"/>
              <a:buChar char="•"/>
            </a:pP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5029AF35-B8E1-77DD-EA95-EBF94B96748D}"/>
              </a:ext>
            </a:extLst>
          </p:cNvPr>
          <p:cNvSpPr/>
          <p:nvPr/>
        </p:nvSpPr>
        <p:spPr>
          <a:xfrm>
            <a:off x="696000" y="3811149"/>
            <a:ext cx="5328000" cy="2412000"/>
          </a:xfrm>
          <a:prstGeom prst="rect">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財務・業績状況</a:t>
            </a:r>
            <a:r>
              <a:rPr kumimoji="1" lang="en-US" altLang="ja-JP" sz="1400" dirty="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en-US" altLang="ja-JP" sz="1400" dirty="0">
                <a:solidFill>
                  <a:schemeClr val="tx1"/>
                </a:solidFill>
                <a:latin typeface="Meiryo UI" panose="020B0604030504040204" pitchFamily="50" charset="-128"/>
                <a:ea typeface="Meiryo UI" panose="020B0604030504040204" pitchFamily="50" charset="-128"/>
              </a:rPr>
              <a:t>xxx</a:t>
            </a:r>
          </a:p>
          <a:p>
            <a:pPr marL="285750" indent="-285750">
              <a:buFont typeface="Arial" panose="020B0604020202020204" pitchFamily="34" charset="0"/>
              <a:buChar char="•"/>
            </a:pP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9" name="TextBox 51">
            <a:extLst>
              <a:ext uri="{FF2B5EF4-FFF2-40B4-BE49-F238E27FC236}">
                <a16:creationId xmlns:a16="http://schemas.microsoft.com/office/drawing/2014/main" id="{3B6A1259-8AD4-543C-DB05-D2ED28FA8565}"/>
              </a:ext>
            </a:extLst>
          </p:cNvPr>
          <p:cNvSpPr txBox="1"/>
          <p:nvPr/>
        </p:nvSpPr>
        <p:spPr>
          <a:xfrm>
            <a:off x="1344000" y="2119285"/>
            <a:ext cx="4032000" cy="75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r>
              <a:rPr lang="ja-JP" altLang="en-US" sz="1400" dirty="0">
                <a:solidFill>
                  <a:srgbClr val="2E3558"/>
                </a:solidFill>
                <a:latin typeface="+mn-ea"/>
              </a:rPr>
              <a:t>社名、代表者役職・氏名、本社所在地、設立年月日、資本金、事業内容などの会社概要について、表などを用いて記載ください</a:t>
            </a:r>
            <a:endParaRPr lang="en-US" altLang="ja-JP" sz="1400" dirty="0">
              <a:solidFill>
                <a:srgbClr val="2E3558"/>
              </a:solidFill>
              <a:latin typeface="+mn-ea"/>
            </a:endParaRPr>
          </a:p>
        </p:txBody>
      </p:sp>
      <p:sp>
        <p:nvSpPr>
          <p:cNvPr id="10" name="TextBox 51">
            <a:extLst>
              <a:ext uri="{FF2B5EF4-FFF2-40B4-BE49-F238E27FC236}">
                <a16:creationId xmlns:a16="http://schemas.microsoft.com/office/drawing/2014/main" id="{06EAFB92-3CF7-983D-6B13-430740AA3FC3}"/>
              </a:ext>
            </a:extLst>
          </p:cNvPr>
          <p:cNvSpPr txBox="1"/>
          <p:nvPr/>
        </p:nvSpPr>
        <p:spPr>
          <a:xfrm>
            <a:off x="1470000" y="4549285"/>
            <a:ext cx="3924000" cy="936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r>
              <a:rPr lang="en-US" altLang="ja-JP" sz="1400" dirty="0">
                <a:solidFill>
                  <a:srgbClr val="2E3558"/>
                </a:solidFill>
                <a:latin typeface="+mn-ea"/>
              </a:rPr>
              <a:t>2019</a:t>
            </a:r>
            <a:r>
              <a:rPr lang="ja-JP" altLang="en-US" sz="1400" dirty="0">
                <a:solidFill>
                  <a:srgbClr val="2E3558"/>
                </a:solidFill>
                <a:latin typeface="+mn-ea"/>
              </a:rPr>
              <a:t>年度からの財務・業績状況（株価、売上高、</a:t>
            </a:r>
            <a:r>
              <a:rPr lang="en-US" altLang="ja-JP" sz="1400" dirty="0">
                <a:solidFill>
                  <a:srgbClr val="2E3558"/>
                </a:solidFill>
                <a:latin typeface="+mn-ea"/>
              </a:rPr>
              <a:t> EBITDA</a:t>
            </a:r>
            <a:r>
              <a:rPr lang="ja-JP" altLang="en-US" sz="1400" dirty="0">
                <a:solidFill>
                  <a:srgbClr val="2E3558"/>
                </a:solidFill>
                <a:latin typeface="+mn-ea"/>
              </a:rPr>
              <a:t>、営業利益、経常利益、当期純利益、課税所得金額、純資産等）の推移について図表・グラフなどを用いて記載ください</a:t>
            </a:r>
            <a:endParaRPr lang="en-US" altLang="ja-JP" sz="1400" dirty="0">
              <a:solidFill>
                <a:srgbClr val="2E3558"/>
              </a:solidFill>
              <a:latin typeface="+mn-ea"/>
            </a:endParaRPr>
          </a:p>
        </p:txBody>
      </p:sp>
      <p:sp>
        <p:nvSpPr>
          <p:cNvPr id="16" name="TextBox 51">
            <a:extLst>
              <a:ext uri="{FF2B5EF4-FFF2-40B4-BE49-F238E27FC236}">
                <a16:creationId xmlns:a16="http://schemas.microsoft.com/office/drawing/2014/main" id="{4BEE3F7D-DF92-E782-0E62-2B49B40A0A3A}"/>
              </a:ext>
            </a:extLst>
          </p:cNvPr>
          <p:cNvSpPr txBox="1"/>
          <p:nvPr/>
        </p:nvSpPr>
        <p:spPr>
          <a:xfrm>
            <a:off x="1704000" y="6319435"/>
            <a:ext cx="8784000" cy="360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r>
              <a:rPr lang="ja-JP" altLang="en-US" sz="1400" dirty="0">
                <a:solidFill>
                  <a:srgbClr val="2E3558"/>
                </a:solidFill>
                <a:latin typeface="+mn-ea"/>
              </a:rPr>
              <a:t>フォーマットはあくまで一例ですので、上記の必要情報を網羅したうえで、フォーマット変更いただいて問題ありません</a:t>
            </a:r>
            <a:endParaRPr lang="en-US" altLang="ja-JP" sz="1400" dirty="0">
              <a:solidFill>
                <a:srgbClr val="2E3558"/>
              </a:solidFill>
              <a:latin typeface="+mn-ea"/>
            </a:endParaRPr>
          </a:p>
        </p:txBody>
      </p:sp>
      <p:sp>
        <p:nvSpPr>
          <p:cNvPr id="13" name="TextBox 51">
            <a:extLst>
              <a:ext uri="{FF2B5EF4-FFF2-40B4-BE49-F238E27FC236}">
                <a16:creationId xmlns:a16="http://schemas.microsoft.com/office/drawing/2014/main" id="{E2F594CA-70CB-BD52-9869-9BCE3A2C18C7}"/>
              </a:ext>
            </a:extLst>
          </p:cNvPr>
          <p:cNvSpPr txBox="1"/>
          <p:nvPr/>
        </p:nvSpPr>
        <p:spPr>
          <a:xfrm>
            <a:off x="6996000" y="3109285"/>
            <a:ext cx="3672000" cy="140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285750" indent="-285750">
              <a:buFont typeface="Arial" panose="020B0604020202020204" pitchFamily="34" charset="0"/>
              <a:buChar char="•"/>
            </a:pPr>
            <a:r>
              <a:rPr lang="ja-JP" altLang="en-US" sz="1400" dirty="0">
                <a:solidFill>
                  <a:srgbClr val="2E3558"/>
                </a:solidFill>
                <a:latin typeface="+mn-ea"/>
              </a:rPr>
              <a:t>直近の事業年度におけるセグメント別（例：事業</a:t>
            </a:r>
            <a:r>
              <a:rPr lang="en-US" altLang="ja-JP" sz="1400" dirty="0">
                <a:solidFill>
                  <a:srgbClr val="2E3558"/>
                </a:solidFill>
                <a:latin typeface="+mn-ea"/>
              </a:rPr>
              <a:t>A</a:t>
            </a:r>
            <a:r>
              <a:rPr lang="ja-JP" altLang="en-US" sz="1400" dirty="0">
                <a:solidFill>
                  <a:srgbClr val="2E3558"/>
                </a:solidFill>
                <a:latin typeface="+mn-ea"/>
              </a:rPr>
              <a:t>、事業</a:t>
            </a:r>
            <a:r>
              <a:rPr lang="en-US" altLang="ja-JP" sz="1400" dirty="0">
                <a:solidFill>
                  <a:srgbClr val="2E3558"/>
                </a:solidFill>
                <a:latin typeface="+mn-ea"/>
              </a:rPr>
              <a:t>B</a:t>
            </a:r>
            <a:r>
              <a:rPr lang="ja-JP" altLang="en-US" sz="1400" dirty="0">
                <a:solidFill>
                  <a:srgbClr val="2E3558"/>
                </a:solidFill>
                <a:latin typeface="+mn-ea"/>
              </a:rPr>
              <a:t>）・地域別（例：</a:t>
            </a:r>
            <a:r>
              <a:rPr lang="en-US" altLang="ja-JP" sz="1400" dirty="0">
                <a:solidFill>
                  <a:srgbClr val="2E3558"/>
                </a:solidFill>
                <a:latin typeface="+mn-ea"/>
              </a:rPr>
              <a:t>A</a:t>
            </a:r>
            <a:r>
              <a:rPr lang="ja-JP" altLang="en-US" sz="1400" dirty="0">
                <a:solidFill>
                  <a:srgbClr val="2E3558"/>
                </a:solidFill>
                <a:latin typeface="+mn-ea"/>
              </a:rPr>
              <a:t>国、</a:t>
            </a:r>
            <a:r>
              <a:rPr lang="en-US" altLang="ja-JP" sz="1400" dirty="0">
                <a:solidFill>
                  <a:srgbClr val="2E3558"/>
                </a:solidFill>
                <a:latin typeface="+mn-ea"/>
              </a:rPr>
              <a:t>B</a:t>
            </a:r>
            <a:r>
              <a:rPr lang="ja-JP" altLang="en-US" sz="1400" dirty="0">
                <a:solidFill>
                  <a:srgbClr val="2E3558"/>
                </a:solidFill>
                <a:latin typeface="+mn-ea"/>
              </a:rPr>
              <a:t>国）の売上構成（絶対額と割合の双方）について図表・グラフ等を用いて記載ください</a:t>
            </a:r>
            <a:endParaRPr lang="en-US" altLang="ja-JP" sz="1400" dirty="0">
              <a:solidFill>
                <a:srgbClr val="2E3558"/>
              </a:solidFill>
              <a:latin typeface="+mn-ea"/>
            </a:endParaRPr>
          </a:p>
          <a:p>
            <a:pPr marL="285750" indent="-285750">
              <a:buFont typeface="Arial" panose="020B0604020202020204" pitchFamily="34" charset="0"/>
              <a:buChar char="•"/>
            </a:pPr>
            <a:r>
              <a:rPr lang="ja-JP" altLang="en-US" sz="1400" dirty="0">
                <a:solidFill>
                  <a:srgbClr val="2E3558"/>
                </a:solidFill>
                <a:latin typeface="+mn-ea"/>
              </a:rPr>
              <a:t>地域別の整理では、地域ごとの拠点数</a:t>
            </a:r>
            <a:br>
              <a:rPr lang="en-US" altLang="ja-JP" sz="1400" dirty="0">
                <a:solidFill>
                  <a:srgbClr val="2E3558"/>
                </a:solidFill>
                <a:latin typeface="+mn-ea"/>
              </a:rPr>
            </a:br>
            <a:r>
              <a:rPr lang="ja-JP" altLang="en-US" sz="1400" dirty="0">
                <a:solidFill>
                  <a:srgbClr val="2E3558"/>
                </a:solidFill>
                <a:latin typeface="+mn-ea"/>
              </a:rPr>
              <a:t>（グループ会社含む）も記載ください</a:t>
            </a:r>
            <a:endParaRPr lang="en-US" altLang="ja-JP" sz="1400" dirty="0">
              <a:solidFill>
                <a:srgbClr val="2E3558"/>
              </a:solidFill>
              <a:latin typeface="+mn-ea"/>
            </a:endParaRPr>
          </a:p>
        </p:txBody>
      </p:sp>
    </p:spTree>
    <p:extLst>
      <p:ext uri="{BB962C8B-B14F-4D97-AF65-F5344CB8AC3E}">
        <p14:creationId xmlns:p14="http://schemas.microsoft.com/office/powerpoint/2010/main" val="11348648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B062B984-FC2A-4B4A-B6D6-616658681072}"/>
              </a:ext>
            </a:extLst>
          </p:cNvPr>
          <p:cNvSpPr txBox="1">
            <a:spLocks/>
          </p:cNvSpPr>
          <p:nvPr/>
        </p:nvSpPr>
        <p:spPr>
          <a:xfrm>
            <a:off x="180000" y="180000"/>
            <a:ext cx="1080000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t>1. </a:t>
            </a:r>
            <a:r>
              <a:rPr lang="ja-JP" altLang="en-US" sz="2000" dirty="0"/>
              <a:t>概要／</a:t>
            </a:r>
            <a:r>
              <a:rPr kumimoji="1" lang="ja-JP" altLang="en-US" sz="2000" dirty="0"/>
              <a:t>（</a:t>
            </a:r>
            <a:r>
              <a:rPr kumimoji="1" lang="en-US" altLang="ja-JP" sz="2000" dirty="0"/>
              <a:t>2</a:t>
            </a:r>
            <a:r>
              <a:rPr kumimoji="1" lang="ja-JP" altLang="en-US" sz="2000" dirty="0"/>
              <a:t>）事業概要</a:t>
            </a:r>
            <a:endParaRPr kumimoji="1" lang="en-US" altLang="ja-JP" sz="2000" dirty="0"/>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91D9D615-FE34-DD51-AC00-26E03DA7C9C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2" name="直線コネクタ 1">
            <a:extLst>
              <a:ext uri="{FF2B5EF4-FFF2-40B4-BE49-F238E27FC236}">
                <a16:creationId xmlns:a16="http://schemas.microsoft.com/office/drawing/2014/main" id="{4F229366-DBF6-9C33-A9B7-829AD4195CB1}"/>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291319AD-9629-AA05-7D95-5D862CEF5B56}"/>
              </a:ext>
            </a:extLst>
          </p:cNvPr>
          <p:cNvSpPr txBox="1"/>
          <p:nvPr/>
        </p:nvSpPr>
        <p:spPr>
          <a:xfrm>
            <a:off x="746778" y="1687285"/>
            <a:ext cx="900000" cy="504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概要</a:t>
            </a:r>
          </a:p>
        </p:txBody>
      </p:sp>
      <p:sp>
        <p:nvSpPr>
          <p:cNvPr id="48" name="正方形/長方形 47">
            <a:extLst>
              <a:ext uri="{FF2B5EF4-FFF2-40B4-BE49-F238E27FC236}">
                <a16:creationId xmlns:a16="http://schemas.microsoft.com/office/drawing/2014/main" id="{933F74CC-E017-B14F-6D0E-D425B210D96A}"/>
              </a:ext>
            </a:extLst>
          </p:cNvPr>
          <p:cNvSpPr/>
          <p:nvPr/>
        </p:nvSpPr>
        <p:spPr>
          <a:xfrm>
            <a:off x="1718777" y="1687285"/>
            <a:ext cx="4248000" cy="504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17" name="Title 1">
            <a:extLst>
              <a:ext uri="{FF2B5EF4-FFF2-40B4-BE49-F238E27FC236}">
                <a16:creationId xmlns:a16="http://schemas.microsoft.com/office/drawing/2014/main" id="{99F50D5A-6EFD-400D-373A-1AF4BB4D1182}"/>
              </a:ext>
            </a:extLst>
          </p:cNvPr>
          <p:cNvSpPr txBox="1">
            <a:spLocks/>
          </p:cNvSpPr>
          <p:nvPr/>
        </p:nvSpPr>
        <p:spPr>
          <a:xfrm>
            <a:off x="360000" y="64800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の製造を</a:t>
            </a:r>
            <a:r>
              <a:rPr kumimoji="1" lang="en-US" altLang="ja-JP">
                <a:solidFill>
                  <a:schemeClr val="tx1"/>
                </a:solidFill>
              </a:rPr>
              <a:t>xx</a:t>
            </a:r>
            <a:r>
              <a:rPr kumimoji="1" lang="ja-JP" altLang="en-US">
                <a:solidFill>
                  <a:schemeClr val="tx1"/>
                </a:solidFill>
              </a:rPr>
              <a:t>の技術によりグリーン化することで付加価値向上を図る</a:t>
            </a:r>
            <a:endParaRPr kumimoji="1" lang="en-US">
              <a:solidFill>
                <a:schemeClr val="tx1"/>
              </a:solidFill>
            </a:endParaRPr>
          </a:p>
        </p:txBody>
      </p:sp>
      <p:cxnSp>
        <p:nvCxnSpPr>
          <p:cNvPr id="19" name="Straight Connector 18">
            <a:extLst>
              <a:ext uri="{FF2B5EF4-FFF2-40B4-BE49-F238E27FC236}">
                <a16:creationId xmlns:a16="http://schemas.microsoft.com/office/drawing/2014/main" id="{0EC84990-B5BF-9C0C-46CC-E7209AD4B1D6}"/>
              </a:ext>
            </a:extLst>
          </p:cNvPr>
          <p:cNvCxnSpPr>
            <a:cxnSpLocks/>
          </p:cNvCxnSpPr>
          <p:nvPr/>
        </p:nvCxnSpPr>
        <p:spPr>
          <a:xfrm>
            <a:off x="765817" y="1597746"/>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TextBox 23">
            <a:extLst>
              <a:ext uri="{FF2B5EF4-FFF2-40B4-BE49-F238E27FC236}">
                <a16:creationId xmlns:a16="http://schemas.microsoft.com/office/drawing/2014/main" id="{AF475A32-4A88-1E1F-8788-FD9CD9E792B0}"/>
              </a:ext>
            </a:extLst>
          </p:cNvPr>
          <p:cNvSpPr txBox="1"/>
          <p:nvPr/>
        </p:nvSpPr>
        <p:spPr>
          <a:xfrm>
            <a:off x="746778" y="129128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dirty="0"/>
              <a:t>基礎情報</a:t>
            </a:r>
          </a:p>
        </p:txBody>
      </p:sp>
      <p:cxnSp>
        <p:nvCxnSpPr>
          <p:cNvPr id="22" name="Straight Connector 18">
            <a:extLst>
              <a:ext uri="{FF2B5EF4-FFF2-40B4-BE49-F238E27FC236}">
                <a16:creationId xmlns:a16="http://schemas.microsoft.com/office/drawing/2014/main" id="{815DD9B3-0B7C-A030-0A9E-B439ADE51858}"/>
              </a:ext>
            </a:extLst>
          </p:cNvPr>
          <p:cNvCxnSpPr>
            <a:cxnSpLocks/>
          </p:cNvCxnSpPr>
          <p:nvPr/>
        </p:nvCxnSpPr>
        <p:spPr>
          <a:xfrm>
            <a:off x="6241750" y="1597746"/>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3" name="TextBox 23">
            <a:extLst>
              <a:ext uri="{FF2B5EF4-FFF2-40B4-BE49-F238E27FC236}">
                <a16:creationId xmlns:a16="http://schemas.microsoft.com/office/drawing/2014/main" id="{9D9DE43C-2E52-AF64-7591-DE704532BFFC}"/>
              </a:ext>
            </a:extLst>
          </p:cNvPr>
          <p:cNvSpPr txBox="1"/>
          <p:nvPr/>
        </p:nvSpPr>
        <p:spPr>
          <a:xfrm>
            <a:off x="6159356" y="1291285"/>
            <a:ext cx="5219999"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lang="ja-JP" altLang="en-US" b="1" dirty="0"/>
              <a:t>スケジュール</a:t>
            </a:r>
          </a:p>
        </p:txBody>
      </p:sp>
      <p:sp>
        <p:nvSpPr>
          <p:cNvPr id="55" name="TextBox 51">
            <a:extLst>
              <a:ext uri="{FF2B5EF4-FFF2-40B4-BE49-F238E27FC236}">
                <a16:creationId xmlns:a16="http://schemas.microsoft.com/office/drawing/2014/main" id="{7CE1AF38-C1D7-E039-6DF7-FD9CCD6D7234}"/>
              </a:ext>
            </a:extLst>
          </p:cNvPr>
          <p:cNvSpPr txBox="1"/>
          <p:nvPr/>
        </p:nvSpPr>
        <p:spPr>
          <a:xfrm>
            <a:off x="6519355" y="3163285"/>
            <a:ext cx="4500000" cy="1584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85725" indent="3175">
              <a:defRPr sz="1600">
                <a:solidFill>
                  <a:srgbClr val="2E3558"/>
                </a:solidFill>
                <a:latin typeface="+mn-ea"/>
              </a:defRPr>
            </a:lvl1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r>
              <a:rPr lang="ja-JP" altLang="en-US" sz="1400" dirty="0"/>
              <a:t>ガントチャートなどを用いて、以下の内容を記載のうえ、</a:t>
            </a:r>
            <a:endParaRPr lang="en-US" altLang="ja-JP" sz="1400" dirty="0"/>
          </a:p>
          <a:p>
            <a:r>
              <a:rPr lang="ja-JP" altLang="en-US" sz="1400" dirty="0"/>
              <a:t>設備投資計画について整理してください</a:t>
            </a:r>
            <a:endParaRPr lang="en-US" altLang="ja-JP" sz="1400" dirty="0"/>
          </a:p>
          <a:p>
            <a:pPr marL="266700" indent="-180975">
              <a:buFont typeface="Arial" panose="020B0604020202020204" pitchFamily="34" charset="0"/>
              <a:buChar char="•"/>
            </a:pPr>
            <a:r>
              <a:rPr lang="ja-JP" altLang="en-US" sz="1400" dirty="0"/>
              <a:t>年度毎の事業費・補助金交付希望額</a:t>
            </a:r>
          </a:p>
          <a:p>
            <a:pPr marL="266700" indent="-180975">
              <a:buFont typeface="Arial" panose="020B0604020202020204" pitchFamily="34" charset="0"/>
              <a:buChar char="•"/>
            </a:pPr>
            <a:r>
              <a:rPr lang="ja-JP" altLang="en-US" sz="1400" dirty="0"/>
              <a:t>原料調達量や生産量を拡大させていく時期</a:t>
            </a:r>
            <a:endParaRPr lang="en-US" altLang="ja-JP" sz="1400" dirty="0"/>
          </a:p>
          <a:p>
            <a:pPr marL="266700" indent="-180975">
              <a:buFont typeface="Arial" panose="020B0604020202020204" pitchFamily="34" charset="0"/>
              <a:buChar char="•"/>
            </a:pPr>
            <a:r>
              <a:rPr lang="ja-JP" altLang="en-US" sz="1400" dirty="0"/>
              <a:t>本事業により支援される設備で生産開始する時期</a:t>
            </a:r>
            <a:endParaRPr lang="en-US" altLang="ja-JP" sz="1400" dirty="0"/>
          </a:p>
          <a:p>
            <a:pPr marL="266700" indent="-180975">
              <a:buFont typeface="Arial" panose="020B0604020202020204" pitchFamily="34" charset="0"/>
              <a:buChar char="•"/>
            </a:pPr>
            <a:r>
              <a:rPr lang="ja-JP" altLang="en-US" sz="1400" dirty="0"/>
              <a:t>公募要領の要件で指定する生産能力や</a:t>
            </a:r>
            <a:r>
              <a:rPr lang="en-US" altLang="ja-JP" sz="1400" dirty="0"/>
              <a:t>GHG</a:t>
            </a:r>
            <a:r>
              <a:rPr lang="ja-JP" altLang="en-US" sz="1400" dirty="0"/>
              <a:t>削減効果などで量産開始する時期</a:t>
            </a:r>
            <a:endParaRPr lang="en-US" altLang="ja-JP" sz="1400" dirty="0"/>
          </a:p>
        </p:txBody>
      </p:sp>
      <p:sp>
        <p:nvSpPr>
          <p:cNvPr id="6" name="テキスト ボックス 5">
            <a:extLst>
              <a:ext uri="{FF2B5EF4-FFF2-40B4-BE49-F238E27FC236}">
                <a16:creationId xmlns:a16="http://schemas.microsoft.com/office/drawing/2014/main" id="{C04E6548-38E7-F54E-75C5-712B0B47CE19}"/>
              </a:ext>
            </a:extLst>
          </p:cNvPr>
          <p:cNvSpPr txBox="1"/>
          <p:nvPr/>
        </p:nvSpPr>
        <p:spPr>
          <a:xfrm>
            <a:off x="746778" y="2840585"/>
            <a:ext cx="900000" cy="502558"/>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達成手段</a:t>
            </a:r>
          </a:p>
        </p:txBody>
      </p:sp>
      <p:sp>
        <p:nvSpPr>
          <p:cNvPr id="7" name="正方形/長方形 6">
            <a:extLst>
              <a:ext uri="{FF2B5EF4-FFF2-40B4-BE49-F238E27FC236}">
                <a16:creationId xmlns:a16="http://schemas.microsoft.com/office/drawing/2014/main" id="{8D9D4675-E87E-DA75-F3D1-874F46763310}"/>
              </a:ext>
            </a:extLst>
          </p:cNvPr>
          <p:cNvSpPr/>
          <p:nvPr/>
        </p:nvSpPr>
        <p:spPr>
          <a:xfrm>
            <a:off x="1718777" y="2840585"/>
            <a:ext cx="4248000" cy="504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dirty="0">
                <a:solidFill>
                  <a:schemeClr val="tx1"/>
                </a:solidFill>
                <a:latin typeface="Meiryo UI" panose="020B0604030504040204" pitchFamily="50" charset="-128"/>
                <a:ea typeface="Meiryo UI" panose="020B0604030504040204" pitchFamily="50" charset="-128"/>
              </a:rPr>
              <a:t>xxx</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F21F58CA-8EE3-46E3-1DB6-B0B426946D8F}"/>
              </a:ext>
            </a:extLst>
          </p:cNvPr>
          <p:cNvSpPr txBox="1"/>
          <p:nvPr/>
        </p:nvSpPr>
        <p:spPr>
          <a:xfrm>
            <a:off x="746778" y="2263935"/>
            <a:ext cx="900000" cy="504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企業目標</a:t>
            </a:r>
          </a:p>
        </p:txBody>
      </p:sp>
      <p:sp>
        <p:nvSpPr>
          <p:cNvPr id="13" name="正方形/長方形 12">
            <a:extLst>
              <a:ext uri="{FF2B5EF4-FFF2-40B4-BE49-F238E27FC236}">
                <a16:creationId xmlns:a16="http://schemas.microsoft.com/office/drawing/2014/main" id="{A3A9A624-8461-7797-C20D-46D212666C1F}"/>
              </a:ext>
            </a:extLst>
          </p:cNvPr>
          <p:cNvSpPr/>
          <p:nvPr/>
        </p:nvSpPr>
        <p:spPr>
          <a:xfrm>
            <a:off x="1718777" y="2263935"/>
            <a:ext cx="4248000" cy="504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42E90199-BC1A-7B75-F4B1-C8F3E8490509}"/>
              </a:ext>
            </a:extLst>
          </p:cNvPr>
          <p:cNvSpPr txBox="1"/>
          <p:nvPr/>
        </p:nvSpPr>
        <p:spPr>
          <a:xfrm>
            <a:off x="746778" y="3990775"/>
            <a:ext cx="900000" cy="1079206"/>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事業費</a:t>
            </a:r>
          </a:p>
        </p:txBody>
      </p:sp>
      <p:sp>
        <p:nvSpPr>
          <p:cNvPr id="51" name="正方形/長方形 50">
            <a:extLst>
              <a:ext uri="{FF2B5EF4-FFF2-40B4-BE49-F238E27FC236}">
                <a16:creationId xmlns:a16="http://schemas.microsoft.com/office/drawing/2014/main" id="{571D0DA3-793D-0E40-CA1B-5E4D768A610E}"/>
              </a:ext>
            </a:extLst>
          </p:cNvPr>
          <p:cNvSpPr/>
          <p:nvPr/>
        </p:nvSpPr>
        <p:spPr>
          <a:xfrm>
            <a:off x="1718777" y="3992443"/>
            <a:ext cx="4248000" cy="504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chemeClr val="tx1"/>
                </a:solidFill>
                <a:latin typeface="Meiryo UI" panose="020B0604030504040204" pitchFamily="50" charset="-128"/>
                <a:ea typeface="Meiryo UI" panose="020B0604030504040204" pitchFamily="50" charset="-128"/>
              </a:rPr>
              <a:t>初期投資額：</a:t>
            </a:r>
          </a:p>
        </p:txBody>
      </p:sp>
      <p:sp>
        <p:nvSpPr>
          <p:cNvPr id="77" name="正方形/長方形 76">
            <a:extLst>
              <a:ext uri="{FF2B5EF4-FFF2-40B4-BE49-F238E27FC236}">
                <a16:creationId xmlns:a16="http://schemas.microsoft.com/office/drawing/2014/main" id="{DAA8C353-E389-CF77-3F5E-1D8C25B84610}"/>
              </a:ext>
            </a:extLst>
          </p:cNvPr>
          <p:cNvSpPr/>
          <p:nvPr/>
        </p:nvSpPr>
        <p:spPr>
          <a:xfrm>
            <a:off x="1718777" y="4565983"/>
            <a:ext cx="4248000" cy="504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Bef>
                <a:spcPts val="300"/>
              </a:spcBef>
            </a:pPr>
            <a:r>
              <a:rPr kumimoji="1" lang="ja-JP" altLang="en-US" sz="1200" dirty="0">
                <a:solidFill>
                  <a:schemeClr val="tx1"/>
                </a:solidFill>
                <a:latin typeface="Meiryo UI" panose="020B0604030504040204" pitchFamily="50" charset="-128"/>
                <a:ea typeface="Meiryo UI" panose="020B0604030504040204" pitchFamily="50" charset="-128"/>
              </a:rPr>
              <a:t>投資規模（補助対象）：</a:t>
            </a:r>
            <a:endParaRPr kumimoji="1" lang="en-US" altLang="ja-JP" sz="1200" dirty="0">
              <a:solidFill>
                <a:schemeClr val="tx1"/>
              </a:solidFill>
              <a:latin typeface="Meiryo UI" panose="020B0604030504040204" pitchFamily="50" charset="-128"/>
              <a:ea typeface="Meiryo UI" panose="020B0604030504040204" pitchFamily="50" charset="-128"/>
            </a:endParaRPr>
          </a:p>
          <a:p>
            <a:pPr>
              <a:spcBef>
                <a:spcPts val="300"/>
              </a:spcBef>
            </a:pPr>
            <a:r>
              <a:rPr kumimoji="1" lang="ja-JP" altLang="en-US" sz="1200" dirty="0">
                <a:solidFill>
                  <a:schemeClr val="tx1"/>
                </a:solidFill>
                <a:latin typeface="Meiryo UI" panose="020B0604030504040204" pitchFamily="50" charset="-128"/>
                <a:ea typeface="Meiryo UI" panose="020B0604030504040204" pitchFamily="50" charset="-128"/>
              </a:rPr>
              <a:t>補助額：</a:t>
            </a:r>
          </a:p>
        </p:txBody>
      </p:sp>
      <p:sp>
        <p:nvSpPr>
          <p:cNvPr id="79" name="テキスト ボックス 78">
            <a:extLst>
              <a:ext uri="{FF2B5EF4-FFF2-40B4-BE49-F238E27FC236}">
                <a16:creationId xmlns:a16="http://schemas.microsoft.com/office/drawing/2014/main" id="{CB7B6B0C-74DB-B284-E56B-CCF659D53337}"/>
              </a:ext>
            </a:extLst>
          </p:cNvPr>
          <p:cNvSpPr txBox="1"/>
          <p:nvPr/>
        </p:nvSpPr>
        <p:spPr>
          <a:xfrm>
            <a:off x="746778" y="5142633"/>
            <a:ext cx="900000" cy="504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生産能力</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80" name="正方形/長方形 79">
            <a:extLst>
              <a:ext uri="{FF2B5EF4-FFF2-40B4-BE49-F238E27FC236}">
                <a16:creationId xmlns:a16="http://schemas.microsoft.com/office/drawing/2014/main" id="{E7EE8872-DCAA-FB33-4918-F9CB103BEE88}"/>
              </a:ext>
            </a:extLst>
          </p:cNvPr>
          <p:cNvSpPr/>
          <p:nvPr/>
        </p:nvSpPr>
        <p:spPr>
          <a:xfrm>
            <a:off x="1718777" y="5142633"/>
            <a:ext cx="4248000" cy="504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a:solidFill>
                  <a:schemeClr val="tx1"/>
                </a:solidFill>
                <a:latin typeface="Meiryo UI" panose="020B0604030504040204" pitchFamily="50" charset="-128"/>
                <a:ea typeface="Meiryo UI" panose="020B0604030504040204" pitchFamily="50" charset="-128"/>
              </a:rPr>
              <a:t>xxx</a:t>
            </a: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88" name="テキスト ボックス 87">
            <a:extLst>
              <a:ext uri="{FF2B5EF4-FFF2-40B4-BE49-F238E27FC236}">
                <a16:creationId xmlns:a16="http://schemas.microsoft.com/office/drawing/2014/main" id="{64ADF21D-C8B7-A602-7DD0-7E58372770B8}"/>
              </a:ext>
            </a:extLst>
          </p:cNvPr>
          <p:cNvSpPr txBox="1"/>
          <p:nvPr/>
        </p:nvSpPr>
        <p:spPr>
          <a:xfrm>
            <a:off x="746778" y="5719285"/>
            <a:ext cx="900000" cy="504000"/>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GHG</a:t>
            </a:r>
          </a:p>
          <a:p>
            <a:pPr algn="ctr"/>
            <a:r>
              <a:rPr kumimoji="1" lang="ja-JP" altLang="en-US" sz="1200" dirty="0">
                <a:solidFill>
                  <a:schemeClr val="tx1"/>
                </a:solidFill>
                <a:latin typeface="Meiryo UI" panose="020B0604030504040204" pitchFamily="50" charset="-128"/>
                <a:ea typeface="Meiryo UI" panose="020B0604030504040204" pitchFamily="50" charset="-128"/>
              </a:rPr>
              <a:t>削減効果</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2965CC27-5ABC-B478-C091-614DD5CBA394}"/>
              </a:ext>
            </a:extLst>
          </p:cNvPr>
          <p:cNvSpPr/>
          <p:nvPr/>
        </p:nvSpPr>
        <p:spPr>
          <a:xfrm>
            <a:off x="1718777" y="5719285"/>
            <a:ext cx="4248000" cy="504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200" dirty="0">
                <a:solidFill>
                  <a:schemeClr val="tx1"/>
                </a:solidFill>
                <a:latin typeface="Meiryo UI" panose="020B0604030504040204" pitchFamily="50" charset="-128"/>
                <a:ea typeface="Meiryo UI" panose="020B0604030504040204" pitchFamily="50" charset="-128"/>
              </a:rPr>
              <a:t>xxx</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8" name="TextBox 51">
            <a:extLst>
              <a:ext uri="{FF2B5EF4-FFF2-40B4-BE49-F238E27FC236}">
                <a16:creationId xmlns:a16="http://schemas.microsoft.com/office/drawing/2014/main" id="{B6F08405-E7ED-3829-4DBD-924673BC129B}"/>
              </a:ext>
            </a:extLst>
          </p:cNvPr>
          <p:cNvSpPr txBox="1"/>
          <p:nvPr/>
        </p:nvSpPr>
        <p:spPr>
          <a:xfrm>
            <a:off x="2168776" y="1921747"/>
            <a:ext cx="4392000" cy="1188000"/>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85725" indent="3175">
              <a:defRPr sz="1600">
                <a:solidFill>
                  <a:srgbClr val="2E3558"/>
                </a:solidFill>
                <a:latin typeface="+mn-ea"/>
              </a:defRPr>
            </a:lvl1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266700" indent="-180975">
              <a:buFont typeface="Arial" panose="020B0604020202020204" pitchFamily="34" charset="0"/>
              <a:buChar char="•"/>
            </a:pPr>
            <a:r>
              <a:rPr lang="ja-JP" altLang="en-US" sz="1400" dirty="0"/>
              <a:t>達成手段：誰が、何の役割で、どのようなアクションを果たすのかについて簡潔に記載ください</a:t>
            </a:r>
            <a:endParaRPr lang="en-US" altLang="ja-JP" sz="1400" dirty="0"/>
          </a:p>
          <a:p>
            <a:pPr marL="266700" indent="-180975">
              <a:buFont typeface="Arial" panose="020B0604020202020204" pitchFamily="34" charset="0"/>
              <a:buChar char="•"/>
            </a:pPr>
            <a:r>
              <a:rPr lang="ja-JP" altLang="en-US" sz="1400" dirty="0"/>
              <a:t>事業費：単位は「億円」で記載ください</a:t>
            </a:r>
            <a:endParaRPr lang="en-US" altLang="ja-JP" sz="1400" dirty="0"/>
          </a:p>
          <a:p>
            <a:pPr marL="266700" indent="-180975">
              <a:buFont typeface="Arial" panose="020B0604020202020204" pitchFamily="34" charset="0"/>
              <a:buChar char="•"/>
            </a:pPr>
            <a:r>
              <a:rPr lang="ja-JP" altLang="en-US" sz="1400" dirty="0"/>
              <a:t>生産能力：年間生産能力（単位：万</a:t>
            </a:r>
            <a:r>
              <a:rPr lang="en-US" altLang="ja-JP" sz="1400" dirty="0" err="1"/>
              <a:t>kL</a:t>
            </a:r>
            <a:r>
              <a:rPr lang="ja-JP" altLang="en-US" sz="1400" dirty="0"/>
              <a:t>）を記載ください</a:t>
            </a:r>
            <a:endParaRPr lang="en-US" altLang="ja-JP" sz="1400" dirty="0"/>
          </a:p>
          <a:p>
            <a:pPr marL="266700" indent="-180975">
              <a:buFont typeface="Arial" panose="020B0604020202020204" pitchFamily="34" charset="0"/>
              <a:buChar char="•"/>
            </a:pPr>
            <a:r>
              <a:rPr lang="en-US" altLang="ja-JP" sz="1400" dirty="0"/>
              <a:t>GHG</a:t>
            </a:r>
            <a:r>
              <a:rPr lang="ja-JP" altLang="en-US" sz="1400" dirty="0"/>
              <a:t>削減効果：単位は「</a:t>
            </a:r>
            <a:r>
              <a:rPr lang="en-US" altLang="ja-JP" sz="1400" dirty="0"/>
              <a:t>%</a:t>
            </a:r>
            <a:r>
              <a:rPr lang="ja-JP" altLang="en-US" sz="1400" dirty="0"/>
              <a:t>」で記載ください</a:t>
            </a:r>
            <a:endParaRPr lang="en-US" altLang="ja-JP" sz="1400" dirty="0"/>
          </a:p>
        </p:txBody>
      </p:sp>
      <p:sp>
        <p:nvSpPr>
          <p:cNvPr id="63" name="正方形/長方形 62">
            <a:extLst>
              <a:ext uri="{FF2B5EF4-FFF2-40B4-BE49-F238E27FC236}">
                <a16:creationId xmlns:a16="http://schemas.microsoft.com/office/drawing/2014/main" id="{A3672C5A-EE15-9866-5D03-1E1560F664EC}"/>
              </a:ext>
            </a:extLst>
          </p:cNvPr>
          <p:cNvSpPr/>
          <p:nvPr/>
        </p:nvSpPr>
        <p:spPr>
          <a:xfrm>
            <a:off x="1718777" y="3415793"/>
            <a:ext cx="1602001" cy="504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10630EA-B76E-AFD3-32D9-74D8BE604458}"/>
              </a:ext>
            </a:extLst>
          </p:cNvPr>
          <p:cNvSpPr txBox="1"/>
          <p:nvPr/>
        </p:nvSpPr>
        <p:spPr>
          <a:xfrm>
            <a:off x="746778" y="3417235"/>
            <a:ext cx="900000" cy="502558"/>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製造技術</a:t>
            </a:r>
          </a:p>
        </p:txBody>
      </p:sp>
      <p:sp>
        <p:nvSpPr>
          <p:cNvPr id="53" name="正方形/長方形 52">
            <a:extLst>
              <a:ext uri="{FF2B5EF4-FFF2-40B4-BE49-F238E27FC236}">
                <a16:creationId xmlns:a16="http://schemas.microsoft.com/office/drawing/2014/main" id="{0ABD95B8-4C6D-23C4-CA00-FAF27DC7C166}"/>
              </a:ext>
            </a:extLst>
          </p:cNvPr>
          <p:cNvSpPr/>
          <p:nvPr/>
        </p:nvSpPr>
        <p:spPr>
          <a:xfrm>
            <a:off x="4364776" y="3415793"/>
            <a:ext cx="1602001" cy="504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71547D5F-3704-3C53-447C-625E0419A816}"/>
              </a:ext>
            </a:extLst>
          </p:cNvPr>
          <p:cNvSpPr txBox="1"/>
          <p:nvPr/>
        </p:nvSpPr>
        <p:spPr>
          <a:xfrm>
            <a:off x="3392777" y="3417235"/>
            <a:ext cx="900000" cy="502558"/>
          </a:xfrm>
          <a:prstGeom prst="rect">
            <a:avLst/>
          </a:prstGeom>
          <a:solidFill>
            <a:schemeClr val="bg1">
              <a:lumMod val="95000"/>
            </a:schemeClr>
          </a:solidFill>
          <a:ln w="9525" cap="rnd">
            <a:solidFill>
              <a:schemeClr val="tx1">
                <a:lumMod val="50000"/>
                <a:lumOff val="5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製造拠点</a:t>
            </a:r>
          </a:p>
        </p:txBody>
      </p:sp>
      <p:sp>
        <p:nvSpPr>
          <p:cNvPr id="3" name="TextBox 51">
            <a:extLst>
              <a:ext uri="{FF2B5EF4-FFF2-40B4-BE49-F238E27FC236}">
                <a16:creationId xmlns:a16="http://schemas.microsoft.com/office/drawing/2014/main" id="{DC9A8103-4409-8911-9F33-24778CBD7BC3}"/>
              </a:ext>
            </a:extLst>
          </p:cNvPr>
          <p:cNvSpPr txBox="1"/>
          <p:nvPr/>
        </p:nvSpPr>
        <p:spPr>
          <a:xfrm>
            <a:off x="1812000" y="5121282"/>
            <a:ext cx="4284000" cy="546701"/>
          </a:xfrm>
          <a:prstGeom prst="rect">
            <a:avLst/>
          </a:prstGeom>
          <a:solidFill>
            <a:srgbClr val="30C1D7">
              <a:alpha val="70000"/>
            </a:srgb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marL="85725" indent="3175">
              <a:defRPr sz="1600">
                <a:solidFill>
                  <a:srgbClr val="2E3558"/>
                </a:solidFill>
                <a:latin typeface="+mn-ea"/>
              </a:defRPr>
            </a:lvl1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indent="0"/>
            <a:r>
              <a:rPr lang="ja-JP" altLang="en-US" sz="1400" dirty="0"/>
              <a:t>生産能力については、燃料種（例：</a:t>
            </a:r>
            <a:r>
              <a:rPr lang="en-US" altLang="ja-JP" sz="1400" dirty="0"/>
              <a:t>SAF</a:t>
            </a:r>
            <a:r>
              <a:rPr lang="ja-JP" altLang="en-US" sz="1400" dirty="0"/>
              <a:t>、バイオディーゼル、ナフサ等その他製品）ごとに分けて記載ください</a:t>
            </a:r>
            <a:endParaRPr lang="en-US" altLang="ja-JP" sz="1400" dirty="0"/>
          </a:p>
        </p:txBody>
      </p:sp>
    </p:spTree>
    <p:extLst>
      <p:ext uri="{BB962C8B-B14F-4D97-AF65-F5344CB8AC3E}">
        <p14:creationId xmlns:p14="http://schemas.microsoft.com/office/powerpoint/2010/main" val="2187300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en-US" altLang="ja-JP" sz="5400" dirty="0">
                <a:solidFill>
                  <a:schemeClr val="tx1"/>
                </a:solidFill>
                <a:latin typeface="Trebuchet MS" panose="020B0603020202020204" pitchFamily="34" charset="0"/>
                <a:ea typeface="Meiryo UI" panose="020B0604030504040204" pitchFamily="50" charset="-128"/>
              </a:rPr>
              <a:t>2</a:t>
            </a:r>
            <a:r>
              <a:rPr kumimoji="1" lang="ja-JP" altLang="en-US" sz="5400" dirty="0">
                <a:solidFill>
                  <a:schemeClr val="tx1"/>
                </a:solidFill>
                <a:latin typeface="Trebuchet MS" panose="020B0603020202020204" pitchFamily="34" charset="0"/>
                <a:ea typeface="Meiryo UI" panose="020B0604030504040204" pitchFamily="50" charset="-128"/>
              </a:rPr>
              <a:t>．事業戦略・事業計画</a:t>
            </a:r>
            <a:endParaRPr kumimoji="1" lang="en-US" sz="5400" dirty="0">
              <a:solidFill>
                <a:schemeClr val="tx1"/>
              </a:solidFill>
              <a:latin typeface="Trebuchet MS" panose="020B0603020202020204" pitchFamily="34" charset="0"/>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tx1"/>
                </a:solidFill>
                <a:latin typeface="Meiryo UI" panose="020B0604030504040204" pitchFamily="50" charset="-128"/>
                <a:ea typeface="Meiryo UI" panose="020B0604030504040204" pitchFamily="50" charset="-128"/>
              </a:rPr>
              <a:t>提案事業名</a:t>
            </a:r>
            <a:br>
              <a:rPr kumimoji="1" lang="en-US" altLang="ja-JP" sz="3600">
                <a:solidFill>
                  <a:schemeClr val="tx1"/>
                </a:solidFill>
                <a:latin typeface="Meiryo UI" panose="020B0604030504040204" pitchFamily="50" charset="-128"/>
                <a:ea typeface="Meiryo UI" panose="020B0604030504040204" pitchFamily="50" charset="-128"/>
              </a:rPr>
            </a:br>
            <a:r>
              <a:rPr kumimoji="1" lang="ja-JP" altLang="en-US" sz="3600">
                <a:solidFill>
                  <a:schemeClr val="tx1"/>
                </a:solidFill>
                <a:latin typeface="Meiryo UI" panose="020B0604030504040204" pitchFamily="50" charset="-128"/>
                <a:ea typeface="Meiryo UI" panose="020B0604030504040204" pitchFamily="50" charset="-128"/>
              </a:rPr>
              <a:t>提案者名</a:t>
            </a:r>
          </a:p>
        </p:txBody>
      </p:sp>
    </p:spTree>
    <p:custDataLst>
      <p:tags r:id="rId1"/>
    </p:custDataLst>
    <p:extLst>
      <p:ext uri="{BB962C8B-B14F-4D97-AF65-F5344CB8AC3E}">
        <p14:creationId xmlns:p14="http://schemas.microsoft.com/office/powerpoint/2010/main" val="1008497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EE4P_STYLE_ID" val="076a8867-8b72-4914-890a-d2f9a5d03d99"/>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13.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22.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23.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24.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25.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26.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5.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6.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7.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heme/theme1.xml><?xml version="1.0" encoding="utf-8"?>
<a:theme xmlns:a="http://schemas.openxmlformats.org/drawingml/2006/main" name="１">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9525" cap="rnd" cmpd="sng" algn="ctr">
          <a:solidFill>
            <a:schemeClr val="tx1"/>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2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7FBF28D7864234285A0163A8D04413A" ma:contentTypeVersion="4" ma:contentTypeDescription="新しいドキュメントを作成します。" ma:contentTypeScope="" ma:versionID="acc07248b76158ff4942da62d0fcc77a">
  <xsd:schema xmlns:xsd="http://www.w3.org/2001/XMLSchema" xmlns:xs="http://www.w3.org/2001/XMLSchema" xmlns:p="http://schemas.microsoft.com/office/2006/metadata/properties" xmlns:ns2="7c8b61d4-eb0f-4165-a562-11609e556ad2" targetNamespace="http://schemas.microsoft.com/office/2006/metadata/properties" ma:root="true" ma:fieldsID="a37acac75bde4dff06982195f45d70aa" ns2:_="">
    <xsd:import namespace="7c8b61d4-eb0f-4165-a562-11609e556ad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8b61d4-eb0f-4165-a562-11609e556a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E0D50CF-FB5C-4480-8A48-D1A75747BDFE}"/>
</file>

<file path=customXml/itemProps2.xml><?xml version="1.0" encoding="utf-8"?>
<ds:datastoreItem xmlns:ds="http://schemas.openxmlformats.org/officeDocument/2006/customXml" ds:itemID="{F8A43AAE-2628-4F6F-9A21-DE551A675B47}"/>
</file>

<file path=customXml/itemProps3.xml><?xml version="1.0" encoding="utf-8"?>
<ds:datastoreItem xmlns:ds="http://schemas.openxmlformats.org/officeDocument/2006/customXml" ds:itemID="{2659DE58-E93D-448D-96AC-D10DD919D21A}"/>
</file>

<file path=docProps/app.xml><?xml version="1.0" encoding="utf-8"?>
<Properties xmlns="http://schemas.openxmlformats.org/officeDocument/2006/extended-properties" xmlns:vt="http://schemas.openxmlformats.org/officeDocument/2006/docPropsVTypes">
  <Template/>
  <TotalTime>0</TotalTime>
  <Words>9941</Words>
  <Application>Microsoft Office PowerPoint</Application>
  <PresentationFormat>ワイド画面</PresentationFormat>
  <Paragraphs>1148</Paragraphs>
  <Slides>41</Slides>
  <Notes>24</Notes>
  <HiddenSlides>0</HiddenSlides>
  <MMClips>0</MMClips>
  <ScaleCrop>false</ScaleCrop>
  <HeadingPairs>
    <vt:vector size="10"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41</vt:i4>
      </vt:variant>
      <vt:variant>
        <vt:lpstr>目的別スライド ショー</vt:lpstr>
      </vt:variant>
      <vt:variant>
        <vt:i4>1</vt:i4>
      </vt:variant>
    </vt:vector>
  </HeadingPairs>
  <TitlesOfParts>
    <vt:vector size="49" baseType="lpstr">
      <vt:lpstr>Meiryo UI</vt:lpstr>
      <vt:lpstr>ＭＳ Ｐゴシック</vt:lpstr>
      <vt:lpstr>Arial</vt:lpstr>
      <vt:lpstr>Trebuchet MS</vt:lpstr>
      <vt:lpstr>Wingdings</vt:lpstr>
      <vt:lpstr>１</vt:lpstr>
      <vt:lpstr>think-cell スライド</vt:lpstr>
      <vt:lpstr>間接補助事業の実施計画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2024-11-27T08:26:42Z</dcterms:created>
  <dcterms:modified xsi:type="dcterms:W3CDTF">2024-11-27T08:26:47Z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2024-11-27T08:26:47Z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6868e52c-2214-473a-bef3-9060e69e7abd</vt:lpwstr>
  </property>
  <property fmtid="{D5CDD505-2E9C-101B-9397-08002B2CF9AE}" pid="8" name="MSIP_Label_ea60d57e-af5b-4752-ac57-3e4f28ca11dc_ContentBits">
    <vt:lpwstr>0</vt:lpwstr>
  </property>
  <property fmtid="{D5CDD505-2E9C-101B-9397-08002B2CF9AE}" pid="9" name="ContentTypeId">
    <vt:lpwstr>0x010100E7FBF28D7864234285A0163A8D04413A</vt:lpwstr>
  </property>
</Properties>
</file>